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1" d="100"/>
          <a:sy n="41" d="100"/>
        </p:scale>
        <p:origin x="-1288" y="-11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1pPr>
            <a:lvl2pPr marL="284162" marR="0" lvl="1" indent="206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2pPr>
            <a:lvl3pPr marL="569912" marR="0" lvl="2" indent="52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3pPr>
            <a:lvl4pPr marL="855662" marR="0" lvl="3" indent="841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4pPr>
            <a:lvl5pPr marL="1141412" marR="0" lvl="4" indent="1158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5pPr>
            <a:lvl6pPr marL="1427162" marR="0" lvl="5" indent="1476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6pPr>
            <a:lvl7pPr marL="1998661" marR="0" lvl="6" indent="2111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7pPr>
            <a:lvl8pPr marL="2855912" marR="0" lvl="7" indent="30638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8pPr>
            <a:lvl9pPr marL="3998912" marR="0" lvl="8" indent="433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1pPr>
            <a:lvl2pPr marL="284162" marR="0" lvl="1" indent="206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2pPr>
            <a:lvl3pPr marL="569912" marR="0" lvl="2" indent="52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3pPr>
            <a:lvl4pPr marL="855662" marR="0" lvl="3" indent="841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4pPr>
            <a:lvl5pPr marL="1141412" marR="0" lvl="4" indent="1158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5pPr>
            <a:lvl6pPr marL="1427162" marR="0" lvl="5" indent="1476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6pPr>
            <a:lvl7pPr marL="1998661" marR="0" lvl="6" indent="2111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7pPr>
            <a:lvl8pPr marL="2855912" marR="0" lvl="7" indent="30638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8pPr>
            <a:lvl9pPr marL="3998912" marR="0" lvl="8" indent="433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1pPr>
            <a:lvl2pPr marL="284162" marR="0" lvl="1" indent="206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2pPr>
            <a:lvl3pPr marL="569912" marR="0" lvl="2" indent="52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3pPr>
            <a:lvl4pPr marL="855662" marR="0" lvl="3" indent="841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4pPr>
            <a:lvl5pPr marL="1141412" marR="0" lvl="4" indent="1158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5pPr>
            <a:lvl6pPr marL="1427162" marR="0" lvl="5" indent="14763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6pPr>
            <a:lvl7pPr marL="1998661" marR="0" lvl="6" indent="21113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7pPr>
            <a:lvl8pPr marL="2855912" marR="0" lvl="7" indent="306388"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8pPr>
            <a:lvl9pPr marL="3998912" marR="0" lvl="8" indent="433387" algn="l" rtl="0">
              <a:lnSpc>
                <a:spcPct val="100000"/>
              </a:lnSpc>
              <a:spcBef>
                <a:spcPts val="0"/>
              </a:spcBef>
              <a:spcAft>
                <a:spcPts val="0"/>
              </a:spcAft>
              <a:buNone/>
              <a:defRPr sz="24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14678807"/>
      </p:ext>
    </p:extLst>
  </p:cSld>
  <p:clrMap bg1="lt1" tx1="dk1" bg2="dk2" tx2="lt2" accent1="accent1" accent2="accent2" accent3="accent3" accent4="accent4" accent5="accent5" accent6="accent6" hlink="hlink" folHlink="folHlink"/>
  <p:notesStyle>
    <a:lvl1pPr marL="0" algn="l" defTabSz="640080" rtl="0" eaLnBrk="1" latinLnBrk="0" hangingPunct="1">
      <a:defRPr sz="1700" kern="1200">
        <a:solidFill>
          <a:schemeClr val="tx1"/>
        </a:solidFill>
        <a:latin typeface="+mn-lt"/>
        <a:ea typeface="+mn-ea"/>
        <a:cs typeface="+mn-cs"/>
      </a:defRPr>
    </a:lvl1pPr>
    <a:lvl2pPr marL="640080" algn="l" defTabSz="640080" rtl="0" eaLnBrk="1" latinLnBrk="0" hangingPunct="1">
      <a:defRPr sz="1700" kern="1200">
        <a:solidFill>
          <a:schemeClr val="tx1"/>
        </a:solidFill>
        <a:latin typeface="+mn-lt"/>
        <a:ea typeface="+mn-ea"/>
        <a:cs typeface="+mn-cs"/>
      </a:defRPr>
    </a:lvl2pPr>
    <a:lvl3pPr marL="1280160" algn="l" defTabSz="640080" rtl="0" eaLnBrk="1" latinLnBrk="0" hangingPunct="1">
      <a:defRPr sz="1700" kern="1200">
        <a:solidFill>
          <a:schemeClr val="tx1"/>
        </a:solidFill>
        <a:latin typeface="+mn-lt"/>
        <a:ea typeface="+mn-ea"/>
        <a:cs typeface="+mn-cs"/>
      </a:defRPr>
    </a:lvl3pPr>
    <a:lvl4pPr marL="1920240" algn="l" defTabSz="640080" rtl="0" eaLnBrk="1" latinLnBrk="0" hangingPunct="1">
      <a:defRPr sz="1700" kern="1200">
        <a:solidFill>
          <a:schemeClr val="tx1"/>
        </a:solidFill>
        <a:latin typeface="+mn-lt"/>
        <a:ea typeface="+mn-ea"/>
        <a:cs typeface="+mn-cs"/>
      </a:defRPr>
    </a:lvl4pPr>
    <a:lvl5pPr marL="2560320" algn="l" defTabSz="640080" rtl="0" eaLnBrk="1" latinLnBrk="0" hangingPunct="1">
      <a:defRPr sz="1700" kern="1200">
        <a:solidFill>
          <a:schemeClr val="tx1"/>
        </a:solidFill>
        <a:latin typeface="+mn-lt"/>
        <a:ea typeface="+mn-ea"/>
        <a:cs typeface="+mn-cs"/>
      </a:defRPr>
    </a:lvl5pPr>
    <a:lvl6pPr marL="3200400" algn="l" defTabSz="640080" rtl="0" eaLnBrk="1" latinLnBrk="0" hangingPunct="1">
      <a:defRPr sz="1700" kern="1200">
        <a:solidFill>
          <a:schemeClr val="tx1"/>
        </a:solidFill>
        <a:latin typeface="+mn-lt"/>
        <a:ea typeface="+mn-ea"/>
        <a:cs typeface="+mn-cs"/>
      </a:defRPr>
    </a:lvl6pPr>
    <a:lvl7pPr marL="3840480" algn="l" defTabSz="640080" rtl="0" eaLnBrk="1" latinLnBrk="0" hangingPunct="1">
      <a:defRPr sz="1700" kern="1200">
        <a:solidFill>
          <a:schemeClr val="tx1"/>
        </a:solidFill>
        <a:latin typeface="+mn-lt"/>
        <a:ea typeface="+mn-ea"/>
        <a:cs typeface="+mn-cs"/>
      </a:defRPr>
    </a:lvl7pPr>
    <a:lvl8pPr marL="4480560" algn="l" defTabSz="640080" rtl="0" eaLnBrk="1" latinLnBrk="0" hangingPunct="1">
      <a:defRPr sz="1700" kern="1200">
        <a:solidFill>
          <a:schemeClr val="tx1"/>
        </a:solidFill>
        <a:latin typeface="+mn-lt"/>
        <a:ea typeface="+mn-ea"/>
        <a:cs typeface="+mn-cs"/>
      </a:defRPr>
    </a:lvl8pPr>
    <a:lvl9pPr marL="5120640" algn="l" defTabSz="64008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 name="Shape 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3292477" y="10226282"/>
            <a:ext cx="37306251" cy="7055643"/>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19" name="Shape 19"/>
          <p:cNvSpPr txBox="1">
            <a:spLocks noGrp="1"/>
          </p:cNvSpPr>
          <p:nvPr>
            <p:ph type="subTitle" idx="1"/>
          </p:nvPr>
        </p:nvSpPr>
        <p:spPr>
          <a:xfrm>
            <a:off x="6583365" y="18653522"/>
            <a:ext cx="30724473" cy="8412957"/>
          </a:xfrm>
          <a:prstGeom prst="rect">
            <a:avLst/>
          </a:prstGeom>
          <a:noFill/>
          <a:ln>
            <a:noFill/>
          </a:ln>
        </p:spPr>
        <p:txBody>
          <a:bodyPr lIns="127995" tIns="127995" rIns="127995" bIns="127995" anchor="t" anchorCtr="0"/>
          <a:lstStyle>
            <a:lvl1pPr marL="0" marR="0" lvl="0" indent="0" algn="ctr" rtl="0">
              <a:spcBef>
                <a:spcPts val="504"/>
              </a:spcBef>
              <a:spcAft>
                <a:spcPts val="0"/>
              </a:spcAft>
              <a:buClr>
                <a:schemeClr val="dk1"/>
              </a:buClr>
              <a:buFont typeface="Arial"/>
              <a:buNone/>
              <a:defRPr sz="2500" b="0" i="0" u="none" strike="noStrike" cap="none">
                <a:solidFill>
                  <a:schemeClr val="dk1"/>
                </a:solidFill>
                <a:latin typeface="Arial"/>
                <a:ea typeface="Arial"/>
                <a:cs typeface="Arial"/>
                <a:sym typeface="Arial"/>
              </a:defRPr>
            </a:lvl1pPr>
            <a:lvl2pPr marL="399951" marR="0" lvl="1" indent="-8791" algn="ctr" rtl="0">
              <a:spcBef>
                <a:spcPts val="504"/>
              </a:spcBef>
              <a:spcAft>
                <a:spcPts val="0"/>
              </a:spcAft>
              <a:buClr>
                <a:schemeClr val="dk1"/>
              </a:buClr>
              <a:buFont typeface="Arial"/>
              <a:buNone/>
              <a:defRPr sz="2500" b="0" i="0" u="none" strike="noStrike" cap="none">
                <a:solidFill>
                  <a:schemeClr val="dk1"/>
                </a:solidFill>
                <a:latin typeface="Arial"/>
                <a:ea typeface="Arial"/>
                <a:cs typeface="Arial"/>
                <a:sym typeface="Arial"/>
              </a:defRPr>
            </a:lvl2pPr>
            <a:lvl3pPr marL="799900" marR="0" lvl="2" indent="-17578" algn="ctr" rtl="0">
              <a:spcBef>
                <a:spcPts val="420"/>
              </a:spcBef>
              <a:spcAft>
                <a:spcPts val="0"/>
              </a:spcAft>
              <a:buClr>
                <a:schemeClr val="dk1"/>
              </a:buClr>
              <a:buFont typeface="Arial"/>
              <a:buNone/>
              <a:defRPr sz="2100" b="0" i="0" u="none" strike="noStrike" cap="none">
                <a:solidFill>
                  <a:schemeClr val="dk1"/>
                </a:solidFill>
                <a:latin typeface="Arial"/>
                <a:ea typeface="Arial"/>
                <a:cs typeface="Arial"/>
                <a:sym typeface="Arial"/>
              </a:defRPr>
            </a:lvl3pPr>
            <a:lvl4pPr marL="1199849" marR="0" lvl="3" indent="-8589"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4pPr>
            <a:lvl5pPr marL="1599801" marR="0" lvl="4" indent="-17381"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5pPr>
            <a:lvl6pPr marL="1999752" marR="0" lvl="5" indent="-8392"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6pPr>
            <a:lvl7pPr marL="2399699" marR="0" lvl="6" indent="-17179"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7pPr>
            <a:lvl8pPr marL="2799650" marR="0" lvl="7" indent="-8190"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8pPr>
            <a:lvl9pPr marL="3199601" marR="0" lvl="8" indent="-16979" algn="ctr"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960967" y="0"/>
            <a:ext cx="41924816" cy="2945604"/>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25" name="Shape 25"/>
          <p:cNvSpPr txBox="1">
            <a:spLocks noGrp="1"/>
          </p:cNvSpPr>
          <p:nvPr>
            <p:ph type="body" idx="1"/>
          </p:nvPr>
        </p:nvSpPr>
        <p:spPr>
          <a:xfrm rot="5400000">
            <a:off x="-6637424" y="11113104"/>
            <a:ext cx="28682867" cy="13486851"/>
          </a:xfrm>
          <a:prstGeom prst="rect">
            <a:avLst/>
          </a:prstGeom>
          <a:noFill/>
          <a:ln>
            <a:noFill/>
          </a:ln>
        </p:spPr>
        <p:txBody>
          <a:bodyPr lIns="127995" tIns="127995" rIns="127995" bIns="127995" anchor="t" anchorCtr="0"/>
          <a:lstStyle>
            <a:lvl1pPr marL="297815" marR="0" lvl="0" indent="-137795" algn="l" rtl="0">
              <a:spcBef>
                <a:spcPts val="504"/>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1pPr>
            <a:lvl2pPr marL="644525" marR="0" lvl="1" indent="-93345" algn="l" rtl="0">
              <a:spcBef>
                <a:spcPts val="504"/>
              </a:spcBef>
              <a:spcAft>
                <a:spcPts val="0"/>
              </a:spcAft>
              <a:buClr>
                <a:schemeClr val="dk1"/>
              </a:buClr>
              <a:buSzPct val="100000"/>
              <a:buFont typeface="Arial"/>
              <a:buChar char="–"/>
              <a:defRPr sz="2500" b="0" i="0" u="none" strike="noStrike" cap="none">
                <a:solidFill>
                  <a:schemeClr val="dk1"/>
                </a:solidFill>
                <a:latin typeface="Arial"/>
                <a:ea typeface="Arial"/>
                <a:cs typeface="Arial"/>
                <a:sym typeface="Arial"/>
              </a:defRPr>
            </a:lvl2pPr>
            <a:lvl3pPr marL="997903" marR="0" lvl="2" indent="-6445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3pPr>
            <a:lvl4pPr marL="1397953" marR="0" lvl="3" indent="-10001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4pPr>
            <a:lvl5pPr marL="1798003" marR="0" lvl="4" indent="-9112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5pPr>
            <a:lvl6pPr marL="2199726" marR="0" lvl="5" indent="-10168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6pPr>
            <a:lvl7pPr marL="2599675" marR="0" lvl="6" indent="-11047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7pPr>
            <a:lvl8pPr marL="2999627" marR="0" lvl="7" indent="-101486"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8pPr>
            <a:lvl9pPr marL="3399575" marR="0" lvl="8" indent="-11027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602665" y="23043359"/>
            <a:ext cx="26335036" cy="2719386"/>
          </a:xfrm>
          <a:prstGeom prst="rect">
            <a:avLst/>
          </a:prstGeom>
          <a:noFill/>
          <a:ln>
            <a:noFill/>
          </a:ln>
        </p:spPr>
        <p:txBody>
          <a:bodyPr lIns="127995" tIns="127995" rIns="127995" bIns="127995" anchor="b" anchorCtr="0"/>
          <a:lstStyle>
            <a:lvl1pPr marL="0" marR="0" lvl="0" indent="0" algn="l" rtl="0">
              <a:spcBef>
                <a:spcPts val="0"/>
              </a:spcBef>
              <a:spcAft>
                <a:spcPts val="0"/>
              </a:spcAft>
              <a:buNone/>
              <a:defRPr sz="1700" b="1"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28" name="Shape 28"/>
          <p:cNvSpPr>
            <a:spLocks noGrp="1"/>
          </p:cNvSpPr>
          <p:nvPr>
            <p:ph type="pic" idx="2"/>
          </p:nvPr>
        </p:nvSpPr>
        <p:spPr>
          <a:xfrm>
            <a:off x="8602665" y="2940847"/>
            <a:ext cx="26335036" cy="19751279"/>
          </a:xfrm>
          <a:prstGeom prst="rect">
            <a:avLst/>
          </a:prstGeom>
          <a:noFill/>
          <a:ln>
            <a:noFill/>
          </a:ln>
        </p:spPr>
        <p:txBody>
          <a:bodyPr lIns="127995" tIns="127995" rIns="127995" bIns="127995" anchor="t" anchorCtr="0"/>
          <a:lstStyle>
            <a:lvl1pPr marL="0" marR="0" lvl="0"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marL="399951" marR="0" lvl="1" indent="-8791" algn="l" rtl="0">
              <a:spcBef>
                <a:spcPts val="476"/>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799900" marR="0" lvl="2" indent="-17578" algn="l" rtl="0">
              <a:spcBef>
                <a:spcPts val="420"/>
              </a:spcBef>
              <a:spcAft>
                <a:spcPts val="0"/>
              </a:spcAft>
              <a:buClr>
                <a:schemeClr val="dk1"/>
              </a:buClr>
              <a:buFont typeface="Arial"/>
              <a:buNone/>
              <a:defRPr sz="2100" b="0" i="0" u="none" strike="noStrike" cap="none">
                <a:solidFill>
                  <a:schemeClr val="dk1"/>
                </a:solidFill>
                <a:latin typeface="Arial"/>
                <a:ea typeface="Arial"/>
                <a:cs typeface="Arial"/>
                <a:sym typeface="Arial"/>
              </a:defRPr>
            </a:lvl3pPr>
            <a:lvl4pPr marL="1199849" marR="0" lvl="3" indent="-8589"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4pPr>
            <a:lvl5pPr marL="1599801" marR="0" lvl="4" indent="-17381"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5pPr>
            <a:lvl6pPr marL="1999752" marR="0" lvl="5" indent="-8392"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6pPr>
            <a:lvl7pPr marL="2399699" marR="0" lvl="6" indent="-17179"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7pPr>
            <a:lvl8pPr marL="2799650" marR="0" lvl="7" indent="-8190"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8pPr>
            <a:lvl9pPr marL="3199601" marR="0" lvl="8" indent="-16979"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602665" y="25762744"/>
            <a:ext cx="26335036" cy="3863579"/>
          </a:xfrm>
          <a:prstGeom prst="rect">
            <a:avLst/>
          </a:prstGeom>
          <a:noFill/>
          <a:ln>
            <a:noFill/>
          </a:ln>
        </p:spPr>
        <p:txBody>
          <a:bodyPr lIns="127995" tIns="127995" rIns="127995" bIns="127995" anchor="t" anchorCtr="0"/>
          <a:lstStyle>
            <a:lvl1pPr marL="0" marR="0" lvl="0" indent="0"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1pPr>
            <a:lvl2pPr marL="399951" marR="0" lvl="1" indent="-8791" algn="l" rtl="0">
              <a:spcBef>
                <a:spcPts val="224"/>
              </a:spcBef>
              <a:spcAft>
                <a:spcPts val="0"/>
              </a:spcAft>
              <a:buClr>
                <a:schemeClr val="dk1"/>
              </a:buClr>
              <a:buFont typeface="Arial"/>
              <a:buNone/>
              <a:defRPr sz="1100" b="0" i="0" u="none" strike="noStrike" cap="none">
                <a:solidFill>
                  <a:schemeClr val="dk1"/>
                </a:solidFill>
                <a:latin typeface="Arial"/>
                <a:ea typeface="Arial"/>
                <a:cs typeface="Arial"/>
                <a:sym typeface="Arial"/>
              </a:defRPr>
            </a:lvl2pPr>
            <a:lvl3pPr marL="799900" marR="0" lvl="2" indent="-17578"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3pPr>
            <a:lvl4pPr marL="1199849" marR="0" lvl="3" indent="-858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4pPr>
            <a:lvl5pPr marL="1599801" marR="0" lvl="4" indent="-17381"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5pPr>
            <a:lvl6pPr marL="1999752" marR="0" lvl="5" indent="-8392"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6pPr>
            <a:lvl7pPr marL="2399699" marR="0" lvl="6" indent="-1717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7pPr>
            <a:lvl8pPr marL="2799650" marR="0" lvl="7" indent="-8190"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8pPr>
            <a:lvl9pPr marL="3199601" marR="0" lvl="8" indent="-1697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193925" y="1310881"/>
            <a:ext cx="14439900" cy="5578079"/>
          </a:xfrm>
          <a:prstGeom prst="rect">
            <a:avLst/>
          </a:prstGeom>
          <a:noFill/>
          <a:ln>
            <a:noFill/>
          </a:ln>
        </p:spPr>
        <p:txBody>
          <a:bodyPr lIns="127995" tIns="127995" rIns="127995" bIns="127995" anchor="b" anchorCtr="0"/>
          <a:lstStyle>
            <a:lvl1pPr marL="0" marR="0" lvl="0" indent="0" algn="l" rtl="0">
              <a:spcBef>
                <a:spcPts val="0"/>
              </a:spcBef>
              <a:spcAft>
                <a:spcPts val="0"/>
              </a:spcAft>
              <a:buNone/>
              <a:defRPr sz="1700" b="1"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32" name="Shape 32"/>
          <p:cNvSpPr txBox="1">
            <a:spLocks noGrp="1"/>
          </p:cNvSpPr>
          <p:nvPr>
            <p:ph type="body" idx="1"/>
          </p:nvPr>
        </p:nvSpPr>
        <p:spPr>
          <a:xfrm>
            <a:off x="17160875" y="1310880"/>
            <a:ext cx="24536399" cy="28095177"/>
          </a:xfrm>
          <a:prstGeom prst="rect">
            <a:avLst/>
          </a:prstGeom>
          <a:noFill/>
          <a:ln>
            <a:noFill/>
          </a:ln>
        </p:spPr>
        <p:txBody>
          <a:bodyPr lIns="127995" tIns="127995" rIns="127995" bIns="127995" anchor="t" anchorCtr="0"/>
          <a:lstStyle>
            <a:lvl1pPr marL="297815" marR="0" lvl="0" indent="-120015"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44525" marR="0" lvl="1" indent="-102235" algn="l" rtl="0">
              <a:spcBef>
                <a:spcPts val="476"/>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997903" marR="0" lvl="2" indent="-6445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3pPr>
            <a:lvl4pPr marL="1397953" marR="0" lvl="3" indent="-10001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4pPr>
            <a:lvl5pPr marL="1798003" marR="0" lvl="4" indent="-9112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5pPr>
            <a:lvl6pPr marL="2199726" marR="0" lvl="5" indent="-10168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6pPr>
            <a:lvl7pPr marL="2599675" marR="0" lvl="6" indent="-11047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7pPr>
            <a:lvl8pPr marL="2999627" marR="0" lvl="7" indent="-101486"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8pPr>
            <a:lvl9pPr marL="3399575" marR="0" lvl="8" indent="-11027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2193925" y="6888956"/>
            <a:ext cx="14439900" cy="22517099"/>
          </a:xfrm>
          <a:prstGeom prst="rect">
            <a:avLst/>
          </a:prstGeom>
          <a:noFill/>
          <a:ln>
            <a:noFill/>
          </a:ln>
        </p:spPr>
        <p:txBody>
          <a:bodyPr lIns="127995" tIns="127995" rIns="127995" bIns="127995" anchor="t" anchorCtr="0"/>
          <a:lstStyle>
            <a:lvl1pPr marL="0" marR="0" lvl="0" indent="0"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1pPr>
            <a:lvl2pPr marL="399951" marR="0" lvl="1" indent="-8791" algn="l" rtl="0">
              <a:spcBef>
                <a:spcPts val="224"/>
              </a:spcBef>
              <a:spcAft>
                <a:spcPts val="0"/>
              </a:spcAft>
              <a:buClr>
                <a:schemeClr val="dk1"/>
              </a:buClr>
              <a:buFont typeface="Arial"/>
              <a:buNone/>
              <a:defRPr sz="1100" b="0" i="0" u="none" strike="noStrike" cap="none">
                <a:solidFill>
                  <a:schemeClr val="dk1"/>
                </a:solidFill>
                <a:latin typeface="Arial"/>
                <a:ea typeface="Arial"/>
                <a:cs typeface="Arial"/>
                <a:sym typeface="Arial"/>
              </a:defRPr>
            </a:lvl2pPr>
            <a:lvl3pPr marL="799900" marR="0" lvl="2" indent="-17578"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3pPr>
            <a:lvl4pPr marL="1199849" marR="0" lvl="3" indent="-858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4pPr>
            <a:lvl5pPr marL="1599801" marR="0" lvl="4" indent="-17381"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5pPr>
            <a:lvl6pPr marL="1999752" marR="0" lvl="5" indent="-8392"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6pPr>
            <a:lvl7pPr marL="2399699" marR="0" lvl="6" indent="-1717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7pPr>
            <a:lvl8pPr marL="2799650" marR="0" lvl="7" indent="-8190"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8pPr>
            <a:lvl9pPr marL="3199601" marR="0" lvl="8" indent="-16979" algn="l" rtl="0">
              <a:spcBef>
                <a:spcPts val="168"/>
              </a:spcBef>
              <a:spcAft>
                <a:spcPts val="0"/>
              </a:spcAft>
              <a:buClr>
                <a:schemeClr val="dk1"/>
              </a:buClr>
              <a:buFont typeface="Arial"/>
              <a:buNone/>
              <a:defRPr sz="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60967" y="0"/>
            <a:ext cx="41924816" cy="2945604"/>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193925" y="1318023"/>
            <a:ext cx="39503348" cy="5486400"/>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39" name="Shape 39"/>
          <p:cNvSpPr txBox="1">
            <a:spLocks noGrp="1"/>
          </p:cNvSpPr>
          <p:nvPr>
            <p:ph type="body" idx="1"/>
          </p:nvPr>
        </p:nvSpPr>
        <p:spPr>
          <a:xfrm>
            <a:off x="2193925" y="7368779"/>
            <a:ext cx="19392900" cy="3070622"/>
          </a:xfrm>
          <a:prstGeom prst="rect">
            <a:avLst/>
          </a:prstGeom>
          <a:noFill/>
          <a:ln>
            <a:noFill/>
          </a:ln>
        </p:spPr>
        <p:txBody>
          <a:bodyPr lIns="127995" tIns="127995" rIns="127995" bIns="127995" anchor="b" anchorCtr="0"/>
          <a:lstStyle>
            <a:lvl1pPr marL="0" marR="0" lvl="0" indent="0" algn="l" rtl="0">
              <a:spcBef>
                <a:spcPts val="420"/>
              </a:spcBef>
              <a:spcAft>
                <a:spcPts val="0"/>
              </a:spcAft>
              <a:buClr>
                <a:schemeClr val="dk1"/>
              </a:buClr>
              <a:buFont typeface="Arial"/>
              <a:buNone/>
              <a:defRPr sz="2100" b="1" i="0" u="none" strike="noStrike" cap="none">
                <a:solidFill>
                  <a:schemeClr val="dk1"/>
                </a:solidFill>
                <a:latin typeface="Arial"/>
                <a:ea typeface="Arial"/>
                <a:cs typeface="Arial"/>
                <a:sym typeface="Arial"/>
              </a:defRPr>
            </a:lvl1pPr>
            <a:lvl2pPr marL="399951" marR="0" lvl="1" indent="-8791" algn="l" rtl="0">
              <a:spcBef>
                <a:spcPts val="336"/>
              </a:spcBef>
              <a:spcAft>
                <a:spcPts val="0"/>
              </a:spcAft>
              <a:buClr>
                <a:schemeClr val="dk1"/>
              </a:buClr>
              <a:buFont typeface="Arial"/>
              <a:buNone/>
              <a:defRPr sz="1700" b="1" i="0" u="none" strike="noStrike" cap="none">
                <a:solidFill>
                  <a:schemeClr val="dk1"/>
                </a:solidFill>
                <a:latin typeface="Arial"/>
                <a:ea typeface="Arial"/>
                <a:cs typeface="Arial"/>
                <a:sym typeface="Arial"/>
              </a:defRPr>
            </a:lvl2pPr>
            <a:lvl3pPr marL="799900" marR="0" lvl="2" indent="-17578" algn="l" rtl="0">
              <a:spcBef>
                <a:spcPts val="308"/>
              </a:spcBef>
              <a:spcAft>
                <a:spcPts val="0"/>
              </a:spcAft>
              <a:buClr>
                <a:schemeClr val="dk1"/>
              </a:buClr>
              <a:buFont typeface="Arial"/>
              <a:buNone/>
              <a:defRPr sz="1500" b="1" i="0" u="none" strike="noStrike" cap="none">
                <a:solidFill>
                  <a:schemeClr val="dk1"/>
                </a:solidFill>
                <a:latin typeface="Arial"/>
                <a:ea typeface="Arial"/>
                <a:cs typeface="Arial"/>
                <a:sym typeface="Arial"/>
              </a:defRPr>
            </a:lvl3pPr>
            <a:lvl4pPr marL="1199849" marR="0" lvl="3" indent="-858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4pPr>
            <a:lvl5pPr marL="1599801" marR="0" lvl="4" indent="-17381"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5pPr>
            <a:lvl6pPr marL="1999752" marR="0" lvl="5" indent="-8392"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6pPr>
            <a:lvl7pPr marL="2399699" marR="0" lvl="6" indent="-1717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7pPr>
            <a:lvl8pPr marL="2799650" marR="0" lvl="7" indent="-8190"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8pPr>
            <a:lvl9pPr marL="3199601" marR="0" lvl="8" indent="-1697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2193925" y="10439403"/>
            <a:ext cx="19392900" cy="18966654"/>
          </a:xfrm>
          <a:prstGeom prst="rect">
            <a:avLst/>
          </a:prstGeom>
          <a:noFill/>
          <a:ln>
            <a:noFill/>
          </a:ln>
        </p:spPr>
        <p:txBody>
          <a:bodyPr lIns="127995" tIns="127995" rIns="127995" bIns="127995" anchor="t" anchorCtr="0"/>
          <a:lstStyle>
            <a:lvl1pPr marL="297815" marR="0" lvl="0" indent="-16446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644525" marR="0" lvl="1" indent="-14668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2pPr>
            <a:lvl3pPr marL="997903" marR="0" lvl="2" indent="-10001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397953" marR="0" lvl="3" indent="-117792"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798003" marR="0" lvl="4" indent="-108902"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199726" marR="0" lvl="5" indent="-11946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599675" marR="0" lvl="6" indent="-12825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999627" marR="0" lvl="7" indent="-119266"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399575" marR="0" lvl="8" indent="-12805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22296439" y="7368779"/>
            <a:ext cx="19400836" cy="3070622"/>
          </a:xfrm>
          <a:prstGeom prst="rect">
            <a:avLst/>
          </a:prstGeom>
          <a:noFill/>
          <a:ln>
            <a:noFill/>
          </a:ln>
        </p:spPr>
        <p:txBody>
          <a:bodyPr lIns="127995" tIns="127995" rIns="127995" bIns="127995" anchor="b" anchorCtr="0"/>
          <a:lstStyle>
            <a:lvl1pPr marL="0" marR="0" lvl="0" indent="0" algn="l" rtl="0">
              <a:spcBef>
                <a:spcPts val="420"/>
              </a:spcBef>
              <a:spcAft>
                <a:spcPts val="0"/>
              </a:spcAft>
              <a:buClr>
                <a:schemeClr val="dk1"/>
              </a:buClr>
              <a:buFont typeface="Arial"/>
              <a:buNone/>
              <a:defRPr sz="2100" b="1" i="0" u="none" strike="noStrike" cap="none">
                <a:solidFill>
                  <a:schemeClr val="dk1"/>
                </a:solidFill>
                <a:latin typeface="Arial"/>
                <a:ea typeface="Arial"/>
                <a:cs typeface="Arial"/>
                <a:sym typeface="Arial"/>
              </a:defRPr>
            </a:lvl1pPr>
            <a:lvl2pPr marL="399951" marR="0" lvl="1" indent="-8791" algn="l" rtl="0">
              <a:spcBef>
                <a:spcPts val="336"/>
              </a:spcBef>
              <a:spcAft>
                <a:spcPts val="0"/>
              </a:spcAft>
              <a:buClr>
                <a:schemeClr val="dk1"/>
              </a:buClr>
              <a:buFont typeface="Arial"/>
              <a:buNone/>
              <a:defRPr sz="1700" b="1" i="0" u="none" strike="noStrike" cap="none">
                <a:solidFill>
                  <a:schemeClr val="dk1"/>
                </a:solidFill>
                <a:latin typeface="Arial"/>
                <a:ea typeface="Arial"/>
                <a:cs typeface="Arial"/>
                <a:sym typeface="Arial"/>
              </a:defRPr>
            </a:lvl2pPr>
            <a:lvl3pPr marL="799900" marR="0" lvl="2" indent="-17578" algn="l" rtl="0">
              <a:spcBef>
                <a:spcPts val="308"/>
              </a:spcBef>
              <a:spcAft>
                <a:spcPts val="0"/>
              </a:spcAft>
              <a:buClr>
                <a:schemeClr val="dk1"/>
              </a:buClr>
              <a:buFont typeface="Arial"/>
              <a:buNone/>
              <a:defRPr sz="1500" b="1" i="0" u="none" strike="noStrike" cap="none">
                <a:solidFill>
                  <a:schemeClr val="dk1"/>
                </a:solidFill>
                <a:latin typeface="Arial"/>
                <a:ea typeface="Arial"/>
                <a:cs typeface="Arial"/>
                <a:sym typeface="Arial"/>
              </a:defRPr>
            </a:lvl3pPr>
            <a:lvl4pPr marL="1199849" marR="0" lvl="3" indent="-858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4pPr>
            <a:lvl5pPr marL="1599801" marR="0" lvl="4" indent="-17381"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5pPr>
            <a:lvl6pPr marL="1999752" marR="0" lvl="5" indent="-8392"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6pPr>
            <a:lvl7pPr marL="2399699" marR="0" lvl="6" indent="-1717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7pPr>
            <a:lvl8pPr marL="2799650" marR="0" lvl="7" indent="-8190"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8pPr>
            <a:lvl9pPr marL="3199601" marR="0" lvl="8" indent="-16979" algn="l" rtl="0">
              <a:spcBef>
                <a:spcPts val="280"/>
              </a:spcBef>
              <a:spcAft>
                <a:spcPts val="0"/>
              </a:spcAft>
              <a:buClr>
                <a:schemeClr val="dk1"/>
              </a:buClr>
              <a:buFont typeface="Arial"/>
              <a:buNone/>
              <a:defRPr sz="1400" b="1"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4"/>
          </p:nvPr>
        </p:nvSpPr>
        <p:spPr>
          <a:xfrm>
            <a:off x="22296439" y="10439403"/>
            <a:ext cx="19400836" cy="18966654"/>
          </a:xfrm>
          <a:prstGeom prst="rect">
            <a:avLst/>
          </a:prstGeom>
          <a:noFill/>
          <a:ln>
            <a:noFill/>
          </a:ln>
        </p:spPr>
        <p:txBody>
          <a:bodyPr lIns="127995" tIns="127995" rIns="127995" bIns="127995" anchor="t" anchorCtr="0"/>
          <a:lstStyle>
            <a:lvl1pPr marL="297815" marR="0" lvl="0" indent="-16446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644525" marR="0" lvl="1" indent="-146685"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2pPr>
            <a:lvl3pPr marL="997903" marR="0" lvl="2" indent="-10001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397953" marR="0" lvl="3" indent="-117792"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1798003" marR="0" lvl="4" indent="-108902"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199726" marR="0" lvl="5" indent="-11946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599675" marR="0" lvl="6" indent="-12825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999627" marR="0" lvl="7" indent="-119266"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399575" marR="0" lvl="8" indent="-128055" algn="l" rtl="0">
              <a:spcBef>
                <a:spcPts val="280"/>
              </a:spcBef>
              <a:spcAft>
                <a:spcPts val="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960967" y="0"/>
            <a:ext cx="41924816" cy="2945604"/>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45" name="Shape 45"/>
          <p:cNvSpPr txBox="1">
            <a:spLocks noGrp="1"/>
          </p:cNvSpPr>
          <p:nvPr>
            <p:ph type="body" idx="1"/>
          </p:nvPr>
        </p:nvSpPr>
        <p:spPr>
          <a:xfrm>
            <a:off x="960439" y="4795838"/>
            <a:ext cx="6667500" cy="27402234"/>
          </a:xfrm>
          <a:prstGeom prst="rect">
            <a:avLst/>
          </a:prstGeom>
          <a:noFill/>
          <a:ln>
            <a:noFill/>
          </a:ln>
        </p:spPr>
        <p:txBody>
          <a:bodyPr lIns="127995" tIns="127995" rIns="127995" bIns="127995" anchor="t" anchorCtr="0"/>
          <a:lstStyle>
            <a:lvl1pPr marL="297815" marR="0" lvl="0" indent="-146685" algn="l" rtl="0">
              <a:spcBef>
                <a:spcPts val="476"/>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644525" marR="0" lvl="1" indent="-12001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997903" marR="0" lvl="2" indent="-9112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3pPr>
            <a:lvl4pPr marL="1397953" marR="0" lvl="3" indent="-10890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798003" marR="0" lvl="4" indent="-10001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2199726" marR="0" lvl="5" indent="-11057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599675" marR="0" lvl="6" indent="-11936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999627" marR="0" lvl="7" indent="-110376"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3399575" marR="0" lvl="8" indent="-11916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7780338" y="4795838"/>
            <a:ext cx="6667500" cy="27402234"/>
          </a:xfrm>
          <a:prstGeom prst="rect">
            <a:avLst/>
          </a:prstGeom>
          <a:noFill/>
          <a:ln>
            <a:noFill/>
          </a:ln>
        </p:spPr>
        <p:txBody>
          <a:bodyPr lIns="127995" tIns="127995" rIns="127995" bIns="127995" anchor="t" anchorCtr="0"/>
          <a:lstStyle>
            <a:lvl1pPr marL="297815" marR="0" lvl="0" indent="-146685" algn="l" rtl="0">
              <a:spcBef>
                <a:spcPts val="476"/>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644525" marR="0" lvl="1" indent="-12001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997903" marR="0" lvl="2" indent="-91122" algn="l" rtl="0">
              <a:spcBef>
                <a:spcPts val="336"/>
              </a:spcBef>
              <a:spcAft>
                <a:spcPts val="0"/>
              </a:spcAft>
              <a:buClr>
                <a:schemeClr val="dk1"/>
              </a:buClr>
              <a:buSzPct val="100000"/>
              <a:buFont typeface="Arial"/>
              <a:buChar char="•"/>
              <a:defRPr sz="1700" b="0" i="0" u="none" strike="noStrike" cap="none">
                <a:solidFill>
                  <a:schemeClr val="dk1"/>
                </a:solidFill>
                <a:latin typeface="Arial"/>
                <a:ea typeface="Arial"/>
                <a:cs typeface="Arial"/>
                <a:sym typeface="Arial"/>
              </a:defRPr>
            </a:lvl3pPr>
            <a:lvl4pPr marL="1397953" marR="0" lvl="3" indent="-10890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798003" marR="0" lvl="4" indent="-100012"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2199726" marR="0" lvl="5" indent="-11057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599675" marR="0" lvl="6" indent="-11936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999627" marR="0" lvl="7" indent="-110376"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3399575" marR="0" lvl="8" indent="-119165" algn="l" rtl="0">
              <a:spcBef>
                <a:spcPts val="308"/>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467100" y="21152643"/>
            <a:ext cx="37307837" cy="6538911"/>
          </a:xfrm>
          <a:prstGeom prst="rect">
            <a:avLst/>
          </a:prstGeom>
          <a:noFill/>
          <a:ln>
            <a:noFill/>
          </a:ln>
        </p:spPr>
        <p:txBody>
          <a:bodyPr lIns="127995" tIns="127995" rIns="127995" bIns="127995" anchor="t" anchorCtr="0"/>
          <a:lstStyle>
            <a:lvl1pPr marL="0" marR="0" lvl="0" indent="0" algn="l" rtl="0">
              <a:spcBef>
                <a:spcPts val="0"/>
              </a:spcBef>
              <a:spcAft>
                <a:spcPts val="0"/>
              </a:spcAft>
              <a:buNone/>
              <a:defRPr sz="3500" b="1"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5pPr>
            <a:lvl6pPr marL="399951" marR="0" lvl="5" indent="-879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6pPr>
            <a:lvl7pPr marL="799900" marR="0" lvl="6" indent="-17578"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7pPr>
            <a:lvl8pPr marL="1199849" marR="0" lvl="7" indent="-8589"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8pPr>
            <a:lvl9pPr marL="1599801" marR="0" lvl="8" indent="-17381" algn="ctr" rtl="0">
              <a:spcBef>
                <a:spcPts val="0"/>
              </a:spcBef>
              <a:spcAft>
                <a:spcPts val="0"/>
              </a:spcAft>
              <a:buNone/>
              <a:defRPr sz="7700" b="0" i="0" u="none" strike="noStrike" cap="none">
                <a:solidFill>
                  <a:srgbClr val="FFFFFF"/>
                </a:solidFill>
                <a:latin typeface="Arial Black"/>
                <a:ea typeface="Arial Black"/>
                <a:cs typeface="Arial Black"/>
                <a:sym typeface="Arial Black"/>
              </a:defRPr>
            </a:lvl9pPr>
          </a:lstStyle>
          <a:p>
            <a:endParaRPr/>
          </a:p>
        </p:txBody>
      </p:sp>
      <p:sp>
        <p:nvSpPr>
          <p:cNvPr id="49" name="Shape 49"/>
          <p:cNvSpPr txBox="1">
            <a:spLocks noGrp="1"/>
          </p:cNvSpPr>
          <p:nvPr>
            <p:ph type="body" idx="1"/>
          </p:nvPr>
        </p:nvSpPr>
        <p:spPr>
          <a:xfrm>
            <a:off x="3467100" y="13951746"/>
            <a:ext cx="37307837" cy="7200900"/>
          </a:xfrm>
          <a:prstGeom prst="rect">
            <a:avLst/>
          </a:prstGeom>
          <a:noFill/>
          <a:ln>
            <a:noFill/>
          </a:ln>
        </p:spPr>
        <p:txBody>
          <a:bodyPr lIns="127995" tIns="127995" rIns="127995" bIns="127995" anchor="b" anchorCtr="0"/>
          <a:lstStyle>
            <a:lvl1pPr marL="0" marR="0" lvl="0" indent="0" algn="l" rtl="0">
              <a:spcBef>
                <a:spcPts val="336"/>
              </a:spcBef>
              <a:spcAft>
                <a:spcPts val="0"/>
              </a:spcAft>
              <a:buClr>
                <a:schemeClr val="dk1"/>
              </a:buClr>
              <a:buFont typeface="Arial"/>
              <a:buNone/>
              <a:defRPr sz="1700" b="0" i="0" u="none" strike="noStrike" cap="none">
                <a:solidFill>
                  <a:schemeClr val="dk1"/>
                </a:solidFill>
                <a:latin typeface="Arial"/>
                <a:ea typeface="Arial"/>
                <a:cs typeface="Arial"/>
                <a:sym typeface="Arial"/>
              </a:defRPr>
            </a:lvl1pPr>
            <a:lvl2pPr marL="399951" marR="0" lvl="1" indent="-8791" algn="l" rtl="0">
              <a:spcBef>
                <a:spcPts val="308"/>
              </a:spcBef>
              <a:spcAft>
                <a:spcPts val="0"/>
              </a:spcAft>
              <a:buClr>
                <a:schemeClr val="dk1"/>
              </a:buClr>
              <a:buFont typeface="Arial"/>
              <a:buNone/>
              <a:defRPr sz="1500" b="0" i="0" u="none" strike="noStrike" cap="none">
                <a:solidFill>
                  <a:schemeClr val="dk1"/>
                </a:solidFill>
                <a:latin typeface="Arial"/>
                <a:ea typeface="Arial"/>
                <a:cs typeface="Arial"/>
                <a:sym typeface="Arial"/>
              </a:defRPr>
            </a:lvl2pPr>
            <a:lvl3pPr marL="799900" marR="0" lvl="2" indent="-17578"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1199849" marR="0" lvl="3" indent="-8589"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4pPr>
            <a:lvl5pPr marL="1599801" marR="0" lvl="4" indent="-17381"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5pPr>
            <a:lvl6pPr marL="1999752" marR="0" lvl="5" indent="-8392"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6pPr>
            <a:lvl7pPr marL="2399699" marR="0" lvl="6" indent="-17179"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7pPr>
            <a:lvl8pPr marL="2799650" marR="0" lvl="7" indent="-8190"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8pPr>
            <a:lvl9pPr marL="3199601" marR="0" lvl="8" indent="-16979" algn="l" rtl="0">
              <a:spcBef>
                <a:spcPts val="252"/>
              </a:spcBef>
              <a:spcAft>
                <a:spcPts val="0"/>
              </a:spcAft>
              <a:buClr>
                <a:schemeClr val="dk1"/>
              </a:buClr>
              <a:buFont typeface="Arial"/>
              <a:buNone/>
              <a:defRPr sz="1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EFEA"/>
        </a:solidFill>
        <a:effectLst/>
      </p:bgPr>
    </p:bg>
    <p:spTree>
      <p:nvGrpSpPr>
        <p:cNvPr id="1" name="Shape 9"/>
        <p:cNvGrpSpPr/>
        <p:nvPr/>
      </p:nvGrpSpPr>
      <p:grpSpPr>
        <a:xfrm>
          <a:off x="0" y="0"/>
          <a:ext cx="0" cy="0"/>
          <a:chOff x="0" y="0"/>
          <a:chExt cx="0" cy="0"/>
        </a:xfrm>
      </p:grpSpPr>
      <p:sp>
        <p:nvSpPr>
          <p:cNvPr id="10" name="Shape 10"/>
          <p:cNvSpPr txBox="1"/>
          <p:nvPr/>
        </p:nvSpPr>
        <p:spPr>
          <a:xfrm>
            <a:off x="0" y="0"/>
            <a:ext cx="43891200" cy="2945604"/>
          </a:xfrm>
          <a:prstGeom prst="rect">
            <a:avLst/>
          </a:prstGeom>
          <a:solidFill>
            <a:schemeClr val="accent2"/>
          </a:solidFill>
          <a:ln w="9525" cap="flat" cmpd="sng">
            <a:solidFill>
              <a:schemeClr val="dk1"/>
            </a:solidFill>
            <a:prstDash val="solid"/>
            <a:miter/>
            <a:headEnd type="none" w="med" len="med"/>
            <a:tailEnd type="none" w="med" len="med"/>
          </a:ln>
        </p:spPr>
        <p:txBody>
          <a:bodyPr lIns="79975" tIns="39970" rIns="79975" bIns="39970" anchor="ctr" anchorCtr="0">
            <a:noAutofit/>
          </a:bodyPr>
          <a:lstStyle/>
          <a:p>
            <a:pPr marL="0" marR="0" lvl="0" indent="0" algn="l" rtl="0">
              <a:lnSpc>
                <a:spcPct val="100000"/>
              </a:lnSpc>
              <a:spcBef>
                <a:spcPts val="0"/>
              </a:spcBef>
              <a:spcAft>
                <a:spcPts val="0"/>
              </a:spcAft>
              <a:buNone/>
            </a:pPr>
            <a:endParaRPr sz="3400" b="0" i="0" u="none">
              <a:solidFill>
                <a:schemeClr val="dk1"/>
              </a:solidFill>
              <a:latin typeface="Arial Narrow"/>
              <a:ea typeface="Arial Narrow"/>
              <a:cs typeface="Arial Narrow"/>
              <a:sym typeface="Arial Narrow"/>
            </a:endParaRPr>
          </a:p>
        </p:txBody>
      </p:sp>
      <p:sp>
        <p:nvSpPr>
          <p:cNvPr id="11" name="Shape 11"/>
          <p:cNvSpPr txBox="1"/>
          <p:nvPr/>
        </p:nvSpPr>
        <p:spPr>
          <a:xfrm>
            <a:off x="933450" y="32446913"/>
            <a:ext cx="2885015" cy="297654"/>
          </a:xfrm>
          <a:prstGeom prst="rect">
            <a:avLst/>
          </a:prstGeom>
          <a:noFill/>
          <a:ln>
            <a:noFill/>
          </a:ln>
        </p:spPr>
        <p:txBody>
          <a:bodyPr lIns="79835" tIns="39900" rIns="79835" bIns="39900" anchor="t" anchorCtr="0">
            <a:noAutofit/>
          </a:bodyPr>
          <a:lstStyle/>
          <a:p>
            <a:pPr marL="0" marR="0" lvl="0" indent="0" algn="l" rtl="0">
              <a:lnSpc>
                <a:spcPct val="65000"/>
              </a:lnSpc>
              <a:spcBef>
                <a:spcPts val="0"/>
              </a:spcBef>
              <a:spcAft>
                <a:spcPts val="0"/>
              </a:spcAft>
              <a:buClr>
                <a:schemeClr val="lt2"/>
              </a:buClr>
              <a:buSzPct val="25000"/>
              <a:buFont typeface="Arial"/>
              <a:buNone/>
            </a:pPr>
            <a:r>
              <a:rPr lang="en-US" sz="400" b="1" i="0" u="none">
                <a:solidFill>
                  <a:schemeClr val="lt2"/>
                </a:solidFill>
                <a:latin typeface="Arial"/>
                <a:ea typeface="Arial"/>
                <a:cs typeface="Arial"/>
                <a:sym typeface="Arial"/>
              </a:rPr>
              <a:t>TEMPLATE DESIGN © 2008</a:t>
            </a:r>
          </a:p>
          <a:p>
            <a:pPr marL="0" marR="0" lvl="0" indent="0" algn="l" rtl="0">
              <a:lnSpc>
                <a:spcPct val="65000"/>
              </a:lnSpc>
              <a:spcBef>
                <a:spcPts val="420"/>
              </a:spcBef>
              <a:spcAft>
                <a:spcPts val="0"/>
              </a:spcAft>
              <a:buClr>
                <a:schemeClr val="lt2"/>
              </a:buClr>
              <a:buSzPct val="25000"/>
              <a:buFont typeface="Arial"/>
              <a:buNone/>
            </a:pPr>
            <a:r>
              <a:rPr lang="en-US" sz="800" b="1" i="0" u="none">
                <a:solidFill>
                  <a:schemeClr val="lt2"/>
                </a:solidFill>
                <a:latin typeface="Arial"/>
                <a:ea typeface="Arial"/>
                <a:cs typeface="Arial"/>
                <a:sym typeface="Arial"/>
              </a:rPr>
              <a:t>www.PosterPresentations.com</a:t>
            </a:r>
          </a:p>
        </p:txBody>
      </p:sp>
      <p:sp>
        <p:nvSpPr>
          <p:cNvPr id="12" name="Shape 12"/>
          <p:cNvSpPr txBox="1">
            <a:spLocks noGrp="1"/>
          </p:cNvSpPr>
          <p:nvPr>
            <p:ph type="title"/>
          </p:nvPr>
        </p:nvSpPr>
        <p:spPr>
          <a:xfrm>
            <a:off x="960967" y="0"/>
            <a:ext cx="41924816" cy="2945604"/>
          </a:xfrm>
          <a:prstGeom prst="rect">
            <a:avLst/>
          </a:prstGeom>
          <a:noFill/>
          <a:ln>
            <a:noFill/>
          </a:ln>
        </p:spPr>
        <p:txBody>
          <a:bodyPr lIns="127995" tIns="127995" rIns="127995" bIns="127995" anchor="ctr" anchorCtr="0"/>
          <a:lstStyle>
            <a:lvl1pPr marL="0" marR="0" lvl="0" indent="0"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1pPr>
            <a:lvl2pPr marL="0" marR="0" lvl="1" indent="0"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2pPr>
            <a:lvl3pPr marL="0" marR="0" lvl="2" indent="0"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3pPr>
            <a:lvl4pPr marL="0" marR="0" lvl="3" indent="0"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4pPr>
            <a:lvl5pPr marL="0" marR="0" lvl="4" indent="0"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5pPr>
            <a:lvl6pPr marL="285679" marR="0" lvl="5" indent="-6279"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6pPr>
            <a:lvl7pPr marL="571357" marR="0" lvl="6" indent="-12556"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7pPr>
            <a:lvl8pPr marL="857035" marR="0" lvl="7" indent="-6135"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8pPr>
            <a:lvl9pPr marL="1142715" marR="0" lvl="8" indent="-12415" algn="ctr" rtl="0">
              <a:spcBef>
                <a:spcPts val="0"/>
              </a:spcBef>
              <a:spcAft>
                <a:spcPts val="0"/>
              </a:spcAft>
              <a:buNone/>
              <a:defRPr sz="5500" b="0" i="0" u="none" strike="noStrike" cap="none">
                <a:solidFill>
                  <a:srgbClr val="FFFFFF"/>
                </a:solidFill>
                <a:latin typeface="Arial Black"/>
                <a:ea typeface="Arial Black"/>
                <a:cs typeface="Arial Black"/>
                <a:sym typeface="Arial Black"/>
              </a:defRPr>
            </a:lvl9pPr>
          </a:lstStyle>
          <a:p>
            <a:endParaRPr/>
          </a:p>
        </p:txBody>
      </p:sp>
      <p:sp>
        <p:nvSpPr>
          <p:cNvPr id="13" name="Shape 13"/>
          <p:cNvSpPr txBox="1"/>
          <p:nvPr/>
        </p:nvSpPr>
        <p:spPr>
          <a:xfrm>
            <a:off x="0" y="1"/>
            <a:ext cx="43891200" cy="32918399"/>
          </a:xfrm>
          <a:prstGeom prst="rect">
            <a:avLst/>
          </a:prstGeom>
          <a:noFill/>
          <a:ln w="9525" cap="flat" cmpd="sng">
            <a:solidFill>
              <a:schemeClr val="dk2"/>
            </a:solidFill>
            <a:prstDash val="solid"/>
            <a:miter/>
            <a:headEnd type="none" w="med" len="med"/>
            <a:tailEnd type="none" w="med" len="med"/>
          </a:ln>
        </p:spPr>
        <p:txBody>
          <a:bodyPr lIns="79975" tIns="39970" rIns="79975" bIns="39970" anchor="ctr" anchorCtr="0">
            <a:noAutofit/>
          </a:bodyPr>
          <a:lstStyle/>
          <a:p>
            <a:pPr marL="0" marR="0" lvl="0" indent="0" algn="l" rtl="0">
              <a:lnSpc>
                <a:spcPct val="100000"/>
              </a:lnSpc>
              <a:spcBef>
                <a:spcPts val="0"/>
              </a:spcBef>
              <a:spcAft>
                <a:spcPts val="0"/>
              </a:spcAft>
              <a:buNone/>
            </a:pPr>
            <a:endParaRPr sz="3400" b="0" i="0" u="none">
              <a:solidFill>
                <a:schemeClr val="dk1"/>
              </a:solidFill>
              <a:latin typeface="Arial Narrow"/>
              <a:ea typeface="Arial Narrow"/>
              <a:cs typeface="Arial Narrow"/>
              <a:sym typeface="Arial Narrow"/>
            </a:endParaRPr>
          </a:p>
        </p:txBody>
      </p:sp>
      <p:sp>
        <p:nvSpPr>
          <p:cNvPr id="14" name="Shape 14"/>
          <p:cNvSpPr txBox="1"/>
          <p:nvPr/>
        </p:nvSpPr>
        <p:spPr>
          <a:xfrm>
            <a:off x="29370867" y="3514725"/>
            <a:ext cx="13514916" cy="28682154"/>
          </a:xfrm>
          <a:prstGeom prst="rect">
            <a:avLst/>
          </a:prstGeom>
          <a:solidFill>
            <a:srgbClr val="FFFFFF"/>
          </a:solidFill>
          <a:ln w="9525" cap="flat" cmpd="sng">
            <a:solidFill>
              <a:schemeClr val="dk1"/>
            </a:solidFill>
            <a:prstDash val="solid"/>
            <a:miter/>
            <a:headEnd type="none" w="med" len="med"/>
            <a:tailEnd type="none" w="med" len="med"/>
          </a:ln>
        </p:spPr>
        <p:txBody>
          <a:bodyPr lIns="79975" tIns="39970" rIns="79975" bIns="39970" anchor="ctr" anchorCtr="0">
            <a:noAutofit/>
          </a:bodyPr>
          <a:lstStyle/>
          <a:p>
            <a:pPr marL="0" marR="0" lvl="0" indent="0" algn="l" rtl="0">
              <a:lnSpc>
                <a:spcPct val="100000"/>
              </a:lnSpc>
              <a:spcBef>
                <a:spcPts val="0"/>
              </a:spcBef>
              <a:spcAft>
                <a:spcPts val="0"/>
              </a:spcAft>
              <a:buNone/>
            </a:pPr>
            <a:endParaRPr sz="3400" b="0" i="0" u="none">
              <a:solidFill>
                <a:schemeClr val="dk1"/>
              </a:solidFill>
              <a:latin typeface="Arial Narrow"/>
              <a:ea typeface="Arial Narrow"/>
              <a:cs typeface="Arial Narrow"/>
              <a:sym typeface="Arial Narrow"/>
            </a:endParaRPr>
          </a:p>
        </p:txBody>
      </p:sp>
      <p:sp>
        <p:nvSpPr>
          <p:cNvPr id="15" name="Shape 15"/>
          <p:cNvSpPr txBox="1"/>
          <p:nvPr/>
        </p:nvSpPr>
        <p:spPr>
          <a:xfrm>
            <a:off x="15153215" y="3514725"/>
            <a:ext cx="13512800" cy="28682154"/>
          </a:xfrm>
          <a:prstGeom prst="rect">
            <a:avLst/>
          </a:prstGeom>
          <a:solidFill>
            <a:srgbClr val="FFFFFF"/>
          </a:solidFill>
          <a:ln w="9525" cap="flat" cmpd="sng">
            <a:solidFill>
              <a:schemeClr val="dk1"/>
            </a:solidFill>
            <a:prstDash val="solid"/>
            <a:miter/>
            <a:headEnd type="none" w="med" len="med"/>
            <a:tailEnd type="none" w="med" len="med"/>
          </a:ln>
        </p:spPr>
        <p:txBody>
          <a:bodyPr lIns="79975" tIns="39970" rIns="79975" bIns="39970" anchor="ctr" anchorCtr="0">
            <a:noAutofit/>
          </a:bodyPr>
          <a:lstStyle/>
          <a:p>
            <a:pPr marL="0" marR="0" lvl="0" indent="0" algn="l" rtl="0">
              <a:lnSpc>
                <a:spcPct val="100000"/>
              </a:lnSpc>
              <a:spcBef>
                <a:spcPts val="0"/>
              </a:spcBef>
              <a:spcAft>
                <a:spcPts val="0"/>
              </a:spcAft>
              <a:buNone/>
            </a:pPr>
            <a:endParaRPr sz="3400" b="0" i="0" u="none">
              <a:solidFill>
                <a:schemeClr val="dk1"/>
              </a:solidFill>
              <a:latin typeface="Arial Narrow"/>
              <a:ea typeface="Arial Narrow"/>
              <a:cs typeface="Arial Narrow"/>
              <a:sym typeface="Arial Narrow"/>
            </a:endParaRPr>
          </a:p>
        </p:txBody>
      </p:sp>
      <p:sp>
        <p:nvSpPr>
          <p:cNvPr id="16" name="Shape 16"/>
          <p:cNvSpPr txBox="1"/>
          <p:nvPr/>
        </p:nvSpPr>
        <p:spPr>
          <a:xfrm>
            <a:off x="960967" y="3514725"/>
            <a:ext cx="13512800" cy="28682154"/>
          </a:xfrm>
          <a:prstGeom prst="rect">
            <a:avLst/>
          </a:prstGeom>
          <a:solidFill>
            <a:srgbClr val="FFFFFF"/>
          </a:solidFill>
          <a:ln w="9525" cap="flat" cmpd="sng">
            <a:solidFill>
              <a:schemeClr val="dk1"/>
            </a:solidFill>
            <a:prstDash val="solid"/>
            <a:miter/>
            <a:headEnd type="none" w="med" len="med"/>
            <a:tailEnd type="none" w="med" len="med"/>
          </a:ln>
        </p:spPr>
        <p:txBody>
          <a:bodyPr lIns="79975" tIns="39970" rIns="79975" bIns="39970" anchor="ctr" anchorCtr="0">
            <a:noAutofit/>
          </a:bodyPr>
          <a:lstStyle/>
          <a:p>
            <a:pPr marL="0" marR="0" lvl="0" indent="0" algn="l" rtl="0">
              <a:lnSpc>
                <a:spcPct val="100000"/>
              </a:lnSpc>
              <a:spcBef>
                <a:spcPts val="0"/>
              </a:spcBef>
              <a:spcAft>
                <a:spcPts val="0"/>
              </a:spcAft>
              <a:buNone/>
            </a:pPr>
            <a:endParaRPr sz="3400" b="0" i="0" u="none">
              <a:solidFill>
                <a:schemeClr val="dk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15303500" y="12115800"/>
            <a:ext cx="13208000" cy="8971200"/>
          </a:xfrm>
          <a:prstGeom prst="roundRect">
            <a:avLst>
              <a:gd name="adj" fmla="val 16667"/>
            </a:avLst>
          </a:prstGeom>
          <a:noFill/>
          <a:ln w="76200" cap="flat" cmpd="sng">
            <a:solidFill>
              <a:srgbClr val="4A86E8"/>
            </a:solidFill>
            <a:prstDash val="dot"/>
            <a:round/>
            <a:headEnd type="none" w="med" len="med"/>
            <a:tailEnd type="none" w="med" len="med"/>
          </a:ln>
        </p:spPr>
        <p:txBody>
          <a:bodyPr lIns="127995" tIns="127995" rIns="127995" bIns="127995" anchor="ctr" anchorCtr="0">
            <a:noAutofit/>
          </a:bodyPr>
          <a:lstStyle/>
          <a:p>
            <a:endParaRPr/>
          </a:p>
        </p:txBody>
      </p:sp>
      <p:pic>
        <p:nvPicPr>
          <p:cNvPr id="59" name="Shape 59" descr="http://i.ebayimg.com/00/s/MzMxWDY1MA==/z/Z9wAAOxyCepSa77b/$T2eC16ZHJHcFFkZB0uuWBS,77blENw~~60_35.JPG"/>
          <p:cNvPicPr preferRelativeResize="0"/>
          <p:nvPr/>
        </p:nvPicPr>
        <p:blipFill>
          <a:blip r:embed="rId3">
            <a:alphaModFix/>
          </a:blip>
          <a:stretch>
            <a:fillRect/>
          </a:stretch>
        </p:blipFill>
        <p:spPr>
          <a:xfrm>
            <a:off x="19847600" y="18688050"/>
            <a:ext cx="3810000" cy="2171700"/>
          </a:xfrm>
          <a:prstGeom prst="rect">
            <a:avLst/>
          </a:prstGeom>
          <a:noFill/>
          <a:ln>
            <a:noFill/>
          </a:ln>
        </p:spPr>
      </p:pic>
      <p:sp>
        <p:nvSpPr>
          <p:cNvPr id="60" name="Shape 60"/>
          <p:cNvSpPr txBox="1"/>
          <p:nvPr/>
        </p:nvSpPr>
        <p:spPr>
          <a:xfrm>
            <a:off x="3939116" y="176213"/>
            <a:ext cx="35958000" cy="1147950"/>
          </a:xfrm>
          <a:prstGeom prst="rect">
            <a:avLst/>
          </a:prstGeom>
          <a:noFill/>
          <a:ln>
            <a:noFill/>
          </a:ln>
        </p:spPr>
        <p:txBody>
          <a:bodyPr lIns="79800" tIns="39900" rIns="79800" bIns="39900" anchor="t" anchorCtr="0">
            <a:noAutofit/>
          </a:bodyPr>
          <a:lstStyle/>
          <a:p>
            <a:pPr algn="ctr">
              <a:buClr>
                <a:schemeClr val="lt1"/>
              </a:buClr>
              <a:buSzPct val="25000"/>
            </a:pPr>
            <a:r>
              <a:rPr lang="en-US" sz="6400">
                <a:solidFill>
                  <a:schemeClr val="lt1"/>
                </a:solidFill>
              </a:rPr>
              <a:t>Inducing Data Loss in Zigbee Networks via Join/Association Handshake Spoofing</a:t>
            </a:r>
          </a:p>
        </p:txBody>
      </p:sp>
      <p:sp>
        <p:nvSpPr>
          <p:cNvPr id="61" name="Shape 61"/>
          <p:cNvSpPr txBox="1"/>
          <p:nvPr/>
        </p:nvSpPr>
        <p:spPr>
          <a:xfrm>
            <a:off x="960967" y="3412329"/>
            <a:ext cx="13525600" cy="823950"/>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Introduction</a:t>
            </a:r>
          </a:p>
        </p:txBody>
      </p:sp>
      <p:sp>
        <p:nvSpPr>
          <p:cNvPr id="62" name="Shape 62"/>
          <p:cNvSpPr txBox="1"/>
          <p:nvPr/>
        </p:nvSpPr>
        <p:spPr>
          <a:xfrm>
            <a:off x="977901" y="15613855"/>
            <a:ext cx="13525500" cy="823913"/>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Problem</a:t>
            </a:r>
          </a:p>
        </p:txBody>
      </p:sp>
      <p:sp>
        <p:nvSpPr>
          <p:cNvPr id="63" name="Shape 63"/>
          <p:cNvSpPr txBox="1"/>
          <p:nvPr/>
        </p:nvSpPr>
        <p:spPr>
          <a:xfrm>
            <a:off x="15155334" y="3417092"/>
            <a:ext cx="13525500" cy="823913"/>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Spoofing the Coordinator</a:t>
            </a:r>
          </a:p>
        </p:txBody>
      </p:sp>
      <p:sp>
        <p:nvSpPr>
          <p:cNvPr id="64" name="Shape 64"/>
          <p:cNvSpPr txBox="1"/>
          <p:nvPr/>
        </p:nvSpPr>
        <p:spPr>
          <a:xfrm>
            <a:off x="15185967" y="21202650"/>
            <a:ext cx="13525600" cy="823950"/>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Proposed solution</a:t>
            </a:r>
          </a:p>
        </p:txBody>
      </p:sp>
      <p:sp>
        <p:nvSpPr>
          <p:cNvPr id="65" name="Shape 65"/>
          <p:cNvSpPr txBox="1"/>
          <p:nvPr/>
        </p:nvSpPr>
        <p:spPr>
          <a:xfrm>
            <a:off x="29372983" y="3502817"/>
            <a:ext cx="13525500" cy="823913"/>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Experimental Evaluation and Results</a:t>
            </a:r>
          </a:p>
        </p:txBody>
      </p:sp>
      <p:sp>
        <p:nvSpPr>
          <p:cNvPr id="66" name="Shape 66"/>
          <p:cNvSpPr txBox="1"/>
          <p:nvPr/>
        </p:nvSpPr>
        <p:spPr>
          <a:xfrm>
            <a:off x="934226" y="16485242"/>
            <a:ext cx="13491633" cy="7486649"/>
          </a:xfrm>
          <a:prstGeom prst="rect">
            <a:avLst/>
          </a:prstGeom>
          <a:noFill/>
          <a:ln>
            <a:noFill/>
          </a:ln>
        </p:spPr>
        <p:txBody>
          <a:bodyPr lIns="399945" tIns="174510" rIns="399945" bIns="174510" anchor="t" anchorCtr="0">
            <a:noAutofit/>
          </a:bodyPr>
          <a:lstStyle/>
          <a:p>
            <a:pPr marL="640080" indent="-640080" algn="just">
              <a:buClr>
                <a:srgbClr val="000000"/>
              </a:buClr>
              <a:buSzPct val="100000"/>
              <a:buFont typeface="Arial"/>
              <a:buChar char="●"/>
            </a:pPr>
            <a:r>
              <a:rPr lang="en-US" sz="3900" b="1" dirty="0"/>
              <a:t>Given a </a:t>
            </a:r>
            <a:r>
              <a:rPr lang="en-US" sz="3900" b="1" dirty="0" err="1"/>
              <a:t>Zigbee</a:t>
            </a:r>
            <a:r>
              <a:rPr lang="en-US" sz="3900" b="1" dirty="0"/>
              <a:t> network composed of a coordinator (root) node and one or more child devices, and assuming that we cannot overcome the network's encryption, our goal is to induce loss of the data transmitted from an end device to the coordinator. As a secondary goal, we will propose a low-overhead countermeasure to our attack.</a:t>
            </a:r>
          </a:p>
          <a:p>
            <a:pPr marL="640080" indent="-640080" algn="just">
              <a:buClr>
                <a:srgbClr val="000000"/>
              </a:buClr>
              <a:buSzPct val="100000"/>
              <a:buFont typeface="Arial"/>
              <a:buChar char="●"/>
            </a:pPr>
            <a:r>
              <a:rPr lang="en-US" sz="3900" b="1" dirty="0"/>
              <a:t>Many denial-of-service attacks, e.g. jamming or flooding, are straightforward and effective, but easily detectable. Our attack should not be readily apparent to the owners of the network, minimizing the amount of abnormal activity perceived by other devices.</a:t>
            </a:r>
          </a:p>
        </p:txBody>
      </p:sp>
      <p:sp>
        <p:nvSpPr>
          <p:cNvPr id="67" name="Shape 67"/>
          <p:cNvSpPr txBox="1"/>
          <p:nvPr/>
        </p:nvSpPr>
        <p:spPr>
          <a:xfrm>
            <a:off x="15166933" y="4183838"/>
            <a:ext cx="13525600" cy="165510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a:solidFill>
                  <a:schemeClr val="dk1"/>
                </a:solidFill>
              </a:rPr>
              <a:t>Spoofing the coordinator is possible since all packets in the join/association handshake are unencrypted.</a:t>
            </a:r>
          </a:p>
        </p:txBody>
      </p:sp>
      <p:pic>
        <p:nvPicPr>
          <p:cNvPr id="68" name="Shape 68" descr="FIULogo_V_CMYK.jpg"/>
          <p:cNvPicPr preferRelativeResize="0"/>
          <p:nvPr/>
        </p:nvPicPr>
        <p:blipFill rotWithShape="1">
          <a:blip r:embed="rId4">
            <a:alphaModFix/>
          </a:blip>
          <a:srcRect/>
          <a:stretch/>
        </p:blipFill>
        <p:spPr>
          <a:xfrm>
            <a:off x="313916" y="290513"/>
            <a:ext cx="2743200" cy="2307600"/>
          </a:xfrm>
          <a:prstGeom prst="rect">
            <a:avLst/>
          </a:prstGeom>
          <a:noFill/>
          <a:ln>
            <a:noFill/>
          </a:ln>
        </p:spPr>
      </p:pic>
      <p:sp>
        <p:nvSpPr>
          <p:cNvPr id="69" name="Shape 69"/>
          <p:cNvSpPr txBox="1"/>
          <p:nvPr/>
        </p:nvSpPr>
        <p:spPr>
          <a:xfrm>
            <a:off x="857200" y="4183838"/>
            <a:ext cx="13491600" cy="425520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a:solidFill>
                  <a:schemeClr val="dk1"/>
                </a:solidFill>
              </a:rPr>
              <a:t>Zigbee is a popular IEEE 802.15.4-based specification for low-power mesh networks, frequently used for infrastructure control and monitoring</a:t>
            </a:r>
          </a:p>
          <a:p>
            <a:pPr marL="640080" indent="-640080" algn="just">
              <a:buClr>
                <a:schemeClr val="dk1"/>
              </a:buClr>
              <a:buSzPct val="100000"/>
              <a:buFont typeface="Arial"/>
              <a:buChar char="●"/>
            </a:pPr>
            <a:r>
              <a:rPr lang="en-US" sz="3900" b="1">
                <a:solidFill>
                  <a:schemeClr val="dk1"/>
                </a:solidFill>
              </a:rPr>
              <a:t>Zigbee’s ad-hoc network establishment and low power requirements seriously limit its security measures, creating a variety of attack possibilities</a:t>
            </a:r>
          </a:p>
        </p:txBody>
      </p:sp>
      <p:sp>
        <p:nvSpPr>
          <p:cNvPr id="70" name="Shape 70"/>
          <p:cNvSpPr txBox="1"/>
          <p:nvPr/>
        </p:nvSpPr>
        <p:spPr>
          <a:xfrm>
            <a:off x="944034" y="24993601"/>
            <a:ext cx="13525500" cy="823913"/>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Attack Overview</a:t>
            </a:r>
          </a:p>
        </p:txBody>
      </p:sp>
      <p:sp>
        <p:nvSpPr>
          <p:cNvPr id="71" name="Shape 71"/>
          <p:cNvSpPr txBox="1"/>
          <p:nvPr/>
        </p:nvSpPr>
        <p:spPr>
          <a:xfrm>
            <a:off x="11470216" y="28901231"/>
            <a:ext cx="567265" cy="311942"/>
          </a:xfrm>
          <a:prstGeom prst="rect">
            <a:avLst/>
          </a:prstGeom>
          <a:solidFill>
            <a:schemeClr val="lt1"/>
          </a:solidFill>
          <a:ln>
            <a:noFill/>
          </a:ln>
        </p:spPr>
        <p:txBody>
          <a:bodyPr lIns="88655" tIns="44310" rIns="88655" bIns="44310" anchor="t" anchorCtr="0">
            <a:noAutofit/>
          </a:bodyPr>
          <a:lstStyle/>
          <a:p>
            <a:endParaRPr sz="3400">
              <a:solidFill>
                <a:schemeClr val="dk1"/>
              </a:solidFill>
              <a:latin typeface="Arial Narrow"/>
              <a:ea typeface="Arial Narrow"/>
              <a:cs typeface="Arial Narrow"/>
              <a:sym typeface="Arial Narrow"/>
            </a:endParaRPr>
          </a:p>
        </p:txBody>
      </p:sp>
      <p:sp>
        <p:nvSpPr>
          <p:cNvPr id="72" name="Shape 72"/>
          <p:cNvSpPr txBox="1"/>
          <p:nvPr/>
        </p:nvSpPr>
        <p:spPr>
          <a:xfrm>
            <a:off x="910167" y="25762743"/>
            <a:ext cx="13491600" cy="619380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AutoNum type="arabicPeriod"/>
            </a:pPr>
            <a:r>
              <a:rPr lang="en-US" sz="3900" b="1">
                <a:solidFill>
                  <a:schemeClr val="dk1"/>
                </a:solidFill>
              </a:rPr>
              <a:t>Acquire network information</a:t>
            </a:r>
          </a:p>
          <a:p>
            <a:pPr marL="1037907" lvl="1" indent="-646747" algn="just">
              <a:buClr>
                <a:schemeClr val="dk1"/>
              </a:buClr>
              <a:buSzPct val="100000"/>
              <a:buFont typeface="Noto Sans Symbols"/>
              <a:buChar char="●"/>
            </a:pPr>
            <a:r>
              <a:rPr lang="en-US" sz="3400">
                <a:solidFill>
                  <a:schemeClr val="dk1"/>
                </a:solidFill>
              </a:rPr>
              <a:t>Our fake node masquerades as a new device and issues a beacon request to get network information from the coordinator</a:t>
            </a:r>
          </a:p>
          <a:p>
            <a:pPr marL="640080" indent="-640080" algn="just">
              <a:buClr>
                <a:schemeClr val="dk1"/>
              </a:buClr>
              <a:buSzPct val="100000"/>
              <a:buFont typeface="Arial"/>
              <a:buAutoNum type="arabicPeriod"/>
            </a:pPr>
            <a:r>
              <a:rPr lang="en-US" sz="3900" b="1">
                <a:solidFill>
                  <a:schemeClr val="dk1"/>
                </a:solidFill>
              </a:rPr>
              <a:t>Prevent a new device from discovering the network</a:t>
            </a:r>
          </a:p>
          <a:p>
            <a:pPr marL="1037907" lvl="1" indent="-646747" algn="just">
              <a:buClr>
                <a:schemeClr val="dk1"/>
              </a:buClr>
              <a:buSzPct val="100000"/>
              <a:buFont typeface="Noto Sans Symbols"/>
              <a:buChar char="●"/>
            </a:pPr>
            <a:r>
              <a:rPr lang="en-US" sz="3400">
                <a:solidFill>
                  <a:schemeClr val="dk1"/>
                </a:solidFill>
              </a:rPr>
              <a:t>Wait for a beacon request from a new device; corrupt it by jamming so the coordinator does not reply with network info.</a:t>
            </a:r>
          </a:p>
          <a:p>
            <a:pPr marL="640080" indent="-640080" algn="just">
              <a:buClr>
                <a:schemeClr val="dk1"/>
              </a:buClr>
              <a:buSzPct val="100000"/>
              <a:buFont typeface="Arial"/>
              <a:buAutoNum type="arabicPeriod"/>
            </a:pPr>
            <a:r>
              <a:rPr lang="en-US" sz="3900" b="1">
                <a:solidFill>
                  <a:schemeClr val="dk1"/>
                </a:solidFill>
              </a:rPr>
              <a:t>Spoof the coordinator on another channel</a:t>
            </a:r>
          </a:p>
          <a:p>
            <a:pPr marL="1037907" lvl="1" indent="-646747" algn="just">
              <a:buClr>
                <a:schemeClr val="dk1"/>
              </a:buClr>
              <a:buSzPct val="100000"/>
              <a:buFont typeface="Noto Sans Symbols"/>
              <a:buChar char="●"/>
            </a:pPr>
            <a:r>
              <a:rPr lang="en-US" sz="3400">
                <a:solidFill>
                  <a:schemeClr val="dk1"/>
                </a:solidFill>
              </a:rPr>
              <a:t>Switch to a different channel (so as not to be noticed by the original network) and use information from step 1 to spoof the controller and carry out a handshake with the new device</a:t>
            </a:r>
          </a:p>
        </p:txBody>
      </p:sp>
      <p:sp>
        <p:nvSpPr>
          <p:cNvPr id="73" name="Shape 73"/>
          <p:cNvSpPr txBox="1"/>
          <p:nvPr/>
        </p:nvSpPr>
        <p:spPr>
          <a:xfrm>
            <a:off x="29372983" y="26472188"/>
            <a:ext cx="13525600" cy="823950"/>
          </a:xfrm>
          <a:prstGeom prst="rect">
            <a:avLst/>
          </a:prstGeom>
          <a:solidFill>
            <a:schemeClr val="accent2"/>
          </a:solidFill>
          <a:ln>
            <a:noFill/>
          </a:ln>
        </p:spPr>
        <p:txBody>
          <a:bodyPr lIns="79835" tIns="39900" rIns="79835" bIns="39900" anchor="t" anchorCtr="0">
            <a:noAutofit/>
          </a:bodyPr>
          <a:lstStyle/>
          <a:p>
            <a:pPr algn="ctr">
              <a:buClr>
                <a:srgbClr val="F8F8F8"/>
              </a:buClr>
              <a:buSzPct val="25000"/>
            </a:pPr>
            <a:r>
              <a:rPr lang="en-US" sz="4500" b="1">
                <a:solidFill>
                  <a:srgbClr val="F8F8F8"/>
                </a:solidFill>
              </a:rPr>
              <a:t>Conclusion</a:t>
            </a:r>
          </a:p>
        </p:txBody>
      </p:sp>
      <p:sp>
        <p:nvSpPr>
          <p:cNvPr id="74" name="Shape 74"/>
          <p:cNvSpPr txBox="1"/>
          <p:nvPr/>
        </p:nvSpPr>
        <p:spPr>
          <a:xfrm>
            <a:off x="15480233" y="1314450"/>
            <a:ext cx="12632400" cy="1655100"/>
          </a:xfrm>
          <a:prstGeom prst="rect">
            <a:avLst/>
          </a:prstGeom>
          <a:noFill/>
          <a:ln>
            <a:noFill/>
          </a:ln>
        </p:spPr>
        <p:txBody>
          <a:bodyPr lIns="79800" tIns="39900" rIns="79800" bIns="39900" anchor="t" anchorCtr="0">
            <a:noAutofit/>
          </a:bodyPr>
          <a:lstStyle/>
          <a:p>
            <a:pPr algn="ctr">
              <a:buClr>
                <a:schemeClr val="lt1"/>
              </a:buClr>
              <a:buSzPct val="25000"/>
            </a:pPr>
            <a:r>
              <a:rPr lang="en-US" sz="3900" b="1">
                <a:solidFill>
                  <a:schemeClr val="lt1"/>
                </a:solidFill>
              </a:rPr>
              <a:t>Spencer Michaels, Kemal Akkaya, A. Selcuk Uluagac</a:t>
            </a:r>
            <a:br>
              <a:rPr lang="en-US" sz="3900" b="1">
                <a:solidFill>
                  <a:schemeClr val="lt1"/>
                </a:solidFill>
              </a:rPr>
            </a:br>
            <a:r>
              <a:rPr lang="en-US" sz="2800" b="1">
                <a:solidFill>
                  <a:schemeClr val="lt1"/>
                </a:solidFill>
              </a:rPr>
              <a:t>Elect. &amp; Comp. Engineering, Florida International University  smichaels@hmc.edu, {kakkaya,uluagac}@fiu.edu</a:t>
            </a:r>
          </a:p>
        </p:txBody>
      </p:sp>
      <p:pic>
        <p:nvPicPr>
          <p:cNvPr id="75" name="Shape 75" descr="http://m.eet.com/media/1072665/FIGURE_01_TI.jpg"/>
          <p:cNvPicPr preferRelativeResize="0"/>
          <p:nvPr/>
        </p:nvPicPr>
        <p:blipFill>
          <a:blip r:embed="rId5">
            <a:alphaModFix/>
          </a:blip>
          <a:stretch>
            <a:fillRect/>
          </a:stretch>
        </p:blipFill>
        <p:spPr>
          <a:xfrm>
            <a:off x="1186700" y="8481563"/>
            <a:ext cx="7755467" cy="6708389"/>
          </a:xfrm>
          <a:prstGeom prst="rect">
            <a:avLst/>
          </a:prstGeom>
          <a:noFill/>
          <a:ln>
            <a:noFill/>
          </a:ln>
        </p:spPr>
      </p:pic>
      <p:pic>
        <p:nvPicPr>
          <p:cNvPr id="76" name="Shape 76" descr="http://media.digikey.com/Photos/Digi%20Int'l%20Photos/XB24CZ7PIT-004.JPG"/>
          <p:cNvPicPr preferRelativeResize="0"/>
          <p:nvPr/>
        </p:nvPicPr>
        <p:blipFill>
          <a:blip r:embed="rId6">
            <a:alphaModFix/>
          </a:blip>
          <a:stretch>
            <a:fillRect/>
          </a:stretch>
        </p:blipFill>
        <p:spPr>
          <a:xfrm>
            <a:off x="9727134" y="9456749"/>
            <a:ext cx="4030133" cy="4533900"/>
          </a:xfrm>
          <a:prstGeom prst="rect">
            <a:avLst/>
          </a:prstGeom>
          <a:noFill/>
          <a:ln>
            <a:noFill/>
          </a:ln>
        </p:spPr>
      </p:pic>
      <p:sp>
        <p:nvSpPr>
          <p:cNvPr id="77" name="Shape 77"/>
          <p:cNvSpPr/>
          <p:nvPr/>
        </p:nvSpPr>
        <p:spPr>
          <a:xfrm rot="2774888">
            <a:off x="9251706" y="9430387"/>
            <a:ext cx="4879133" cy="4357945"/>
          </a:xfrm>
          <a:prstGeom prst="wedgeEllipseCallout">
            <a:avLst>
              <a:gd name="adj1" fmla="val -68966"/>
              <a:gd name="adj2" fmla="val 36416"/>
            </a:avLst>
          </a:prstGeom>
          <a:noFill/>
          <a:ln w="38100"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78" name="Shape 78"/>
          <p:cNvSpPr txBox="1"/>
          <p:nvPr/>
        </p:nvSpPr>
        <p:spPr>
          <a:xfrm>
            <a:off x="15209267" y="10529925"/>
            <a:ext cx="13525600" cy="151200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a:solidFill>
                  <a:schemeClr val="dk1"/>
                </a:solidFill>
              </a:rPr>
              <a:t>All information needed to spoof can be obtained without breaking the network’s encryption</a:t>
            </a:r>
          </a:p>
        </p:txBody>
      </p:sp>
      <p:grpSp>
        <p:nvGrpSpPr>
          <p:cNvPr id="79" name="Shape 79"/>
          <p:cNvGrpSpPr/>
          <p:nvPr/>
        </p:nvGrpSpPr>
        <p:grpSpPr>
          <a:xfrm>
            <a:off x="15612016" y="5838937"/>
            <a:ext cx="12720067" cy="4632068"/>
            <a:chOff x="11544425" y="14890075"/>
            <a:chExt cx="9540050" cy="3088045"/>
          </a:xfrm>
        </p:grpSpPr>
        <p:pic>
          <p:nvPicPr>
            <p:cNvPr id="80" name="Shape 80" descr="http://media.digikey.com/Photos/Digi%20Int'l%20Photos/XB24CZ7PIT-004.JPG"/>
            <p:cNvPicPr preferRelativeResize="0"/>
            <p:nvPr/>
          </p:nvPicPr>
          <p:blipFill>
            <a:blip r:embed="rId6">
              <a:alphaModFix/>
            </a:blip>
            <a:stretch>
              <a:fillRect/>
            </a:stretch>
          </p:blipFill>
          <p:spPr>
            <a:xfrm>
              <a:off x="11610175" y="15425749"/>
              <a:ext cx="2319825" cy="2319825"/>
            </a:xfrm>
            <a:prstGeom prst="rect">
              <a:avLst/>
            </a:prstGeom>
            <a:noFill/>
            <a:ln>
              <a:noFill/>
            </a:ln>
          </p:spPr>
        </p:pic>
        <p:pic>
          <p:nvPicPr>
            <p:cNvPr id="81" name="Shape 81" descr="http://media.digikey.com/Photos/Digi%20Int'l%20Photos/XB24CZ7PIT-004.JPG"/>
            <p:cNvPicPr preferRelativeResize="0"/>
            <p:nvPr/>
          </p:nvPicPr>
          <p:blipFill>
            <a:blip r:embed="rId6">
              <a:alphaModFix/>
            </a:blip>
            <a:stretch>
              <a:fillRect/>
            </a:stretch>
          </p:blipFill>
          <p:spPr>
            <a:xfrm>
              <a:off x="18764650" y="15425749"/>
              <a:ext cx="2319825" cy="2319825"/>
            </a:xfrm>
            <a:prstGeom prst="rect">
              <a:avLst/>
            </a:prstGeom>
            <a:noFill/>
            <a:ln>
              <a:noFill/>
            </a:ln>
          </p:spPr>
        </p:pic>
        <p:sp>
          <p:nvSpPr>
            <p:cNvPr id="82" name="Shape 82"/>
            <p:cNvSpPr/>
            <p:nvPr/>
          </p:nvSpPr>
          <p:spPr>
            <a:xfrm>
              <a:off x="13930000" y="14890075"/>
              <a:ext cx="4610400" cy="765300"/>
            </a:xfrm>
            <a:prstGeom prst="rightArrow">
              <a:avLst>
                <a:gd name="adj1" fmla="val 60015"/>
                <a:gd name="adj2" fmla="val 50000"/>
              </a:avLst>
            </a:prstGeom>
            <a:solidFill>
              <a:srgbClr val="9FC5E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83" name="Shape 83"/>
            <p:cNvSpPr/>
            <p:nvPr/>
          </p:nvSpPr>
          <p:spPr>
            <a:xfrm rot="10800000">
              <a:off x="13930000" y="15655375"/>
              <a:ext cx="4610400" cy="765300"/>
            </a:xfrm>
            <a:prstGeom prst="rightArrow">
              <a:avLst>
                <a:gd name="adj1" fmla="val 61191"/>
                <a:gd name="adj2" fmla="val 50000"/>
              </a:avLst>
            </a:prstGeom>
            <a:solidFill>
              <a:srgbClr val="9FC5E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84" name="Shape 84"/>
            <p:cNvSpPr/>
            <p:nvPr/>
          </p:nvSpPr>
          <p:spPr>
            <a:xfrm>
              <a:off x="14042125" y="16433800"/>
              <a:ext cx="4610400" cy="765300"/>
            </a:xfrm>
            <a:prstGeom prst="rightArrow">
              <a:avLst>
                <a:gd name="adj1" fmla="val 61191"/>
                <a:gd name="adj2" fmla="val 50000"/>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85" name="Shape 85"/>
            <p:cNvSpPr/>
            <p:nvPr/>
          </p:nvSpPr>
          <p:spPr>
            <a:xfrm rot="-10799553">
              <a:off x="13929997" y="17212520"/>
              <a:ext cx="4610400" cy="765300"/>
            </a:xfrm>
            <a:prstGeom prst="rightArrow">
              <a:avLst>
                <a:gd name="adj1" fmla="val 61191"/>
                <a:gd name="adj2" fmla="val 50000"/>
              </a:avLst>
            </a:prstGeom>
            <a:solidFill>
              <a:srgbClr val="B6D7A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endParaRPr/>
            </a:p>
          </p:txBody>
        </p:sp>
        <p:sp>
          <p:nvSpPr>
            <p:cNvPr id="86" name="Shape 86"/>
            <p:cNvSpPr txBox="1"/>
            <p:nvPr/>
          </p:nvSpPr>
          <p:spPr>
            <a:xfrm>
              <a:off x="14357450" y="14929887"/>
              <a:ext cx="4243200" cy="549300"/>
            </a:xfrm>
            <a:prstGeom prst="rect">
              <a:avLst/>
            </a:prstGeom>
            <a:noFill/>
            <a:ln>
              <a:noFill/>
            </a:ln>
          </p:spPr>
          <p:txBody>
            <a:bodyPr lIns="91425" tIns="91425" rIns="91425" bIns="91425" anchor="t" anchorCtr="0">
              <a:noAutofit/>
            </a:bodyPr>
            <a:lstStyle/>
            <a:p>
              <a:pPr marL="640080" indent="-604520">
                <a:buSzPct val="100000"/>
                <a:buAutoNum type="arabicPeriod"/>
              </a:pPr>
              <a:r>
                <a:rPr lang="en-US" sz="4500"/>
                <a:t>Beacon request</a:t>
              </a:r>
            </a:p>
          </p:txBody>
        </p:sp>
        <p:sp>
          <p:nvSpPr>
            <p:cNvPr id="87" name="Shape 87"/>
            <p:cNvSpPr txBox="1"/>
            <p:nvPr/>
          </p:nvSpPr>
          <p:spPr>
            <a:xfrm>
              <a:off x="14225725" y="15731825"/>
              <a:ext cx="4243200" cy="549300"/>
            </a:xfrm>
            <a:prstGeom prst="rect">
              <a:avLst/>
            </a:prstGeom>
            <a:noFill/>
            <a:ln>
              <a:noFill/>
            </a:ln>
          </p:spPr>
          <p:txBody>
            <a:bodyPr lIns="91425" tIns="91425" rIns="91425" bIns="91425" anchor="t" anchorCtr="0">
              <a:noAutofit/>
            </a:bodyPr>
            <a:lstStyle/>
            <a:p>
              <a:r>
                <a:rPr lang="en-US" sz="4500"/>
                <a:t>2. Beacon</a:t>
              </a:r>
            </a:p>
          </p:txBody>
        </p:sp>
        <p:sp>
          <p:nvSpPr>
            <p:cNvPr id="88" name="Shape 88"/>
            <p:cNvSpPr txBox="1"/>
            <p:nvPr/>
          </p:nvSpPr>
          <p:spPr>
            <a:xfrm>
              <a:off x="14225725" y="16472025"/>
              <a:ext cx="4243200" cy="549300"/>
            </a:xfrm>
            <a:prstGeom prst="rect">
              <a:avLst/>
            </a:prstGeom>
            <a:noFill/>
            <a:ln>
              <a:noFill/>
            </a:ln>
          </p:spPr>
          <p:txBody>
            <a:bodyPr lIns="91425" tIns="91425" rIns="91425" bIns="91425" anchor="t" anchorCtr="0">
              <a:noAutofit/>
            </a:bodyPr>
            <a:lstStyle/>
            <a:p>
              <a:r>
                <a:rPr lang="en-US" sz="4500" dirty="0"/>
                <a:t>3. </a:t>
              </a:r>
              <a:r>
                <a:rPr lang="en-US" sz="4500" dirty="0" smtClean="0"/>
                <a:t>Assoc. </a:t>
              </a:r>
              <a:r>
                <a:rPr lang="en-US" sz="4500" dirty="0"/>
                <a:t>request</a:t>
              </a:r>
            </a:p>
          </p:txBody>
        </p:sp>
        <p:sp>
          <p:nvSpPr>
            <p:cNvPr id="89" name="Shape 89"/>
            <p:cNvSpPr txBox="1"/>
            <p:nvPr/>
          </p:nvSpPr>
          <p:spPr>
            <a:xfrm>
              <a:off x="14225725" y="17212225"/>
              <a:ext cx="4243200" cy="549300"/>
            </a:xfrm>
            <a:prstGeom prst="rect">
              <a:avLst/>
            </a:prstGeom>
            <a:noFill/>
            <a:ln>
              <a:noFill/>
            </a:ln>
          </p:spPr>
          <p:txBody>
            <a:bodyPr lIns="91425" tIns="91425" rIns="91425" bIns="91425" anchor="t" anchorCtr="0">
              <a:noAutofit/>
            </a:bodyPr>
            <a:lstStyle/>
            <a:p>
              <a:r>
                <a:rPr lang="en-US" sz="4500"/>
                <a:t>4. Assoc. response</a:t>
              </a:r>
            </a:p>
          </p:txBody>
        </p:sp>
        <p:sp>
          <p:nvSpPr>
            <p:cNvPr id="90" name="Shape 90"/>
            <p:cNvSpPr txBox="1"/>
            <p:nvPr/>
          </p:nvSpPr>
          <p:spPr>
            <a:xfrm>
              <a:off x="11544425" y="14998075"/>
              <a:ext cx="2385600" cy="549300"/>
            </a:xfrm>
            <a:prstGeom prst="rect">
              <a:avLst/>
            </a:prstGeom>
            <a:noFill/>
            <a:ln>
              <a:noFill/>
            </a:ln>
          </p:spPr>
          <p:txBody>
            <a:bodyPr lIns="91425" tIns="91425" rIns="91425" bIns="91425" anchor="t" anchorCtr="0">
              <a:noAutofit/>
            </a:bodyPr>
            <a:lstStyle/>
            <a:p>
              <a:r>
                <a:rPr lang="en-US" sz="3600"/>
                <a:t>Joining device</a:t>
              </a:r>
            </a:p>
          </p:txBody>
        </p:sp>
        <p:sp>
          <p:nvSpPr>
            <p:cNvPr id="91" name="Shape 91"/>
            <p:cNvSpPr txBox="1"/>
            <p:nvPr/>
          </p:nvSpPr>
          <p:spPr>
            <a:xfrm>
              <a:off x="18925112" y="14998075"/>
              <a:ext cx="1998900" cy="549300"/>
            </a:xfrm>
            <a:prstGeom prst="rect">
              <a:avLst/>
            </a:prstGeom>
            <a:noFill/>
            <a:ln>
              <a:noFill/>
            </a:ln>
          </p:spPr>
          <p:txBody>
            <a:bodyPr lIns="91425" tIns="91425" rIns="91425" bIns="91425" anchor="t" anchorCtr="0">
              <a:noAutofit/>
            </a:bodyPr>
            <a:lstStyle/>
            <a:p>
              <a:r>
                <a:rPr lang="en-US" sz="3600"/>
                <a:t>Coordinator</a:t>
              </a:r>
            </a:p>
          </p:txBody>
        </p:sp>
      </p:grpSp>
      <p:pic>
        <p:nvPicPr>
          <p:cNvPr id="92" name="Shape 92" descr="http://media.digikey.com/Photos/Digi%20Int'l%20Photos/XB24CZ7PIT-004.JPG"/>
          <p:cNvPicPr preferRelativeResize="0"/>
          <p:nvPr/>
        </p:nvPicPr>
        <p:blipFill>
          <a:blip r:embed="rId6">
            <a:alphaModFix/>
          </a:blip>
          <a:stretch>
            <a:fillRect/>
          </a:stretch>
        </p:blipFill>
        <p:spPr>
          <a:xfrm>
            <a:off x="15683417" y="12904349"/>
            <a:ext cx="3093100" cy="3479738"/>
          </a:xfrm>
          <a:prstGeom prst="rect">
            <a:avLst/>
          </a:prstGeom>
          <a:noFill/>
          <a:ln>
            <a:noFill/>
          </a:ln>
        </p:spPr>
      </p:pic>
      <p:pic>
        <p:nvPicPr>
          <p:cNvPr id="93" name="Shape 93" descr="http://media.digikey.com/Photos/Digi%20Int'l%20Photos/XB24CZ7PIT-004.JPG"/>
          <p:cNvPicPr preferRelativeResize="0"/>
          <p:nvPr/>
        </p:nvPicPr>
        <p:blipFill>
          <a:blip r:embed="rId6">
            <a:alphaModFix/>
          </a:blip>
          <a:stretch>
            <a:fillRect/>
          </a:stretch>
        </p:blipFill>
        <p:spPr>
          <a:xfrm>
            <a:off x="25019517" y="12904349"/>
            <a:ext cx="3093100" cy="3479738"/>
          </a:xfrm>
          <a:prstGeom prst="rect">
            <a:avLst/>
          </a:prstGeom>
          <a:noFill/>
          <a:ln>
            <a:noFill/>
          </a:ln>
        </p:spPr>
      </p:pic>
      <p:sp>
        <p:nvSpPr>
          <p:cNvPr id="94" name="Shape 94"/>
          <p:cNvSpPr txBox="1"/>
          <p:nvPr/>
        </p:nvSpPr>
        <p:spPr>
          <a:xfrm>
            <a:off x="15798949" y="12491438"/>
            <a:ext cx="3180800" cy="823950"/>
          </a:xfrm>
          <a:prstGeom prst="rect">
            <a:avLst/>
          </a:prstGeom>
          <a:noFill/>
          <a:ln>
            <a:noFill/>
          </a:ln>
        </p:spPr>
        <p:txBody>
          <a:bodyPr lIns="127995" tIns="127995" rIns="127995" bIns="127995" anchor="t" anchorCtr="0">
            <a:noAutofit/>
          </a:bodyPr>
          <a:lstStyle/>
          <a:p>
            <a:r>
              <a:rPr lang="en-US" sz="3600"/>
              <a:t>Joining device</a:t>
            </a:r>
          </a:p>
        </p:txBody>
      </p:sp>
      <p:sp>
        <p:nvSpPr>
          <p:cNvPr id="95" name="Shape 95"/>
          <p:cNvSpPr txBox="1"/>
          <p:nvPr/>
        </p:nvSpPr>
        <p:spPr>
          <a:xfrm>
            <a:off x="25233467" y="12491438"/>
            <a:ext cx="2665200" cy="823950"/>
          </a:xfrm>
          <a:prstGeom prst="rect">
            <a:avLst/>
          </a:prstGeom>
          <a:noFill/>
          <a:ln>
            <a:noFill/>
          </a:ln>
        </p:spPr>
        <p:txBody>
          <a:bodyPr lIns="127995" tIns="127995" rIns="127995" bIns="127995" anchor="t" anchorCtr="0">
            <a:noAutofit/>
          </a:bodyPr>
          <a:lstStyle/>
          <a:p>
            <a:r>
              <a:rPr lang="en-US" sz="3600"/>
              <a:t>Coordinator</a:t>
            </a:r>
          </a:p>
        </p:txBody>
      </p:sp>
      <p:sp>
        <p:nvSpPr>
          <p:cNvPr id="96" name="Shape 96"/>
          <p:cNvSpPr/>
          <p:nvPr/>
        </p:nvSpPr>
        <p:spPr>
          <a:xfrm rot="-10081270">
            <a:off x="21378309" y="15010783"/>
            <a:ext cx="1312336" cy="4068383"/>
          </a:xfrm>
          <a:prstGeom prst="lightningBolt">
            <a:avLst/>
          </a:prstGeom>
          <a:solidFill>
            <a:srgbClr val="FFD966"/>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97" name="Shape 97"/>
          <p:cNvSpPr txBox="1"/>
          <p:nvPr/>
        </p:nvSpPr>
        <p:spPr>
          <a:xfrm rot="-2720539">
            <a:off x="23082592" y="17519926"/>
            <a:ext cx="852149" cy="601045"/>
          </a:xfrm>
          <a:prstGeom prst="rect">
            <a:avLst/>
          </a:prstGeom>
          <a:noFill/>
          <a:ln>
            <a:noFill/>
          </a:ln>
        </p:spPr>
        <p:txBody>
          <a:bodyPr lIns="127995" tIns="127995" rIns="127995" bIns="127995" anchor="t" anchorCtr="0">
            <a:noAutofit/>
          </a:bodyPr>
          <a:lstStyle/>
          <a:p>
            <a:r>
              <a:rPr lang="en-US" sz="2800"/>
              <a:t>2.</a:t>
            </a:r>
          </a:p>
        </p:txBody>
      </p:sp>
      <p:sp>
        <p:nvSpPr>
          <p:cNvPr id="98" name="Shape 98"/>
          <p:cNvSpPr txBox="1"/>
          <p:nvPr/>
        </p:nvSpPr>
        <p:spPr>
          <a:xfrm>
            <a:off x="19250083" y="15055388"/>
            <a:ext cx="2564400" cy="697500"/>
          </a:xfrm>
          <a:prstGeom prst="rect">
            <a:avLst/>
          </a:prstGeom>
          <a:noFill/>
          <a:ln>
            <a:noFill/>
          </a:ln>
        </p:spPr>
        <p:txBody>
          <a:bodyPr lIns="127995" tIns="127995" rIns="127995" bIns="127995" anchor="t" anchorCtr="0">
            <a:noAutofit/>
          </a:bodyPr>
          <a:lstStyle/>
          <a:p>
            <a:pPr algn="ctr"/>
            <a:r>
              <a:rPr lang="en-US" sz="3400"/>
              <a:t>        4. Jam,</a:t>
            </a:r>
          </a:p>
          <a:p>
            <a:pPr algn="r"/>
            <a:r>
              <a:rPr lang="en-US" sz="3400"/>
              <a:t>then switch</a:t>
            </a:r>
          </a:p>
          <a:p>
            <a:pPr algn="r"/>
            <a:r>
              <a:rPr lang="en-US" sz="3400"/>
              <a:t>channel</a:t>
            </a:r>
          </a:p>
          <a:p>
            <a:pPr algn="r"/>
            <a:r>
              <a:rPr lang="en-US" sz="3400"/>
              <a:t>to Y</a:t>
            </a:r>
          </a:p>
        </p:txBody>
      </p:sp>
      <p:sp>
        <p:nvSpPr>
          <p:cNvPr id="99" name="Shape 99"/>
          <p:cNvSpPr/>
          <p:nvPr/>
        </p:nvSpPr>
        <p:spPr>
          <a:xfrm rot="2865943">
            <a:off x="16985403" y="16419768"/>
            <a:ext cx="5282195" cy="1200936"/>
          </a:xfrm>
          <a:prstGeom prst="leftRightArrow">
            <a:avLst>
              <a:gd name="adj1" fmla="val 50000"/>
              <a:gd name="adj2" fmla="val 50000"/>
            </a:avLst>
          </a:prstGeom>
          <a:solidFill>
            <a:srgbClr val="9FC5E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00" name="Shape 100"/>
          <p:cNvSpPr/>
          <p:nvPr/>
        </p:nvSpPr>
        <p:spPr>
          <a:xfrm rot="2865865">
            <a:off x="15991976" y="17252823"/>
            <a:ext cx="5007582" cy="1200936"/>
          </a:xfrm>
          <a:prstGeom prst="leftRightArrow">
            <a:avLst>
              <a:gd name="adj1" fmla="val 50000"/>
              <a:gd name="adj2" fmla="val 50000"/>
            </a:avLst>
          </a:prstGeom>
          <a:solidFill>
            <a:srgbClr val="B6D7A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01" name="Shape 101"/>
          <p:cNvSpPr txBox="1"/>
          <p:nvPr/>
        </p:nvSpPr>
        <p:spPr>
          <a:xfrm rot="2876946">
            <a:off x="17192061" y="16686062"/>
            <a:ext cx="4935423" cy="619967"/>
          </a:xfrm>
          <a:prstGeom prst="rect">
            <a:avLst/>
          </a:prstGeom>
          <a:noFill/>
          <a:ln>
            <a:noFill/>
          </a:ln>
        </p:spPr>
        <p:txBody>
          <a:bodyPr lIns="127995" tIns="127995" rIns="127995" bIns="127995" anchor="t" anchorCtr="0">
            <a:noAutofit/>
          </a:bodyPr>
          <a:lstStyle/>
          <a:p>
            <a:r>
              <a:rPr lang="en-US" sz="2500">
                <a:solidFill>
                  <a:schemeClr val="dk1"/>
                </a:solidFill>
              </a:rPr>
              <a:t>6. Beacon   </a:t>
            </a:r>
            <a:r>
              <a:rPr lang="en-US" sz="2500"/>
              <a:t>5. Beacon request</a:t>
            </a:r>
          </a:p>
        </p:txBody>
      </p:sp>
      <p:sp>
        <p:nvSpPr>
          <p:cNvPr id="102" name="Shape 102"/>
          <p:cNvSpPr txBox="1"/>
          <p:nvPr/>
        </p:nvSpPr>
        <p:spPr>
          <a:xfrm rot="2876946">
            <a:off x="16129661" y="17643325"/>
            <a:ext cx="4935423" cy="619967"/>
          </a:xfrm>
          <a:prstGeom prst="rect">
            <a:avLst/>
          </a:prstGeom>
          <a:noFill/>
          <a:ln>
            <a:noFill/>
          </a:ln>
        </p:spPr>
        <p:txBody>
          <a:bodyPr lIns="127995" tIns="127995" rIns="127995" bIns="127995" anchor="t" anchorCtr="0">
            <a:noAutofit/>
          </a:bodyPr>
          <a:lstStyle/>
          <a:p>
            <a:r>
              <a:rPr lang="en-US" sz="2500">
                <a:solidFill>
                  <a:schemeClr val="dk1"/>
                </a:solidFill>
              </a:rPr>
              <a:t>8. AscRsp.+ACK </a:t>
            </a:r>
            <a:r>
              <a:rPr lang="en-US" sz="2500"/>
              <a:t>  7. AscReq.</a:t>
            </a:r>
          </a:p>
        </p:txBody>
      </p:sp>
      <p:sp>
        <p:nvSpPr>
          <p:cNvPr id="103" name="Shape 103"/>
          <p:cNvSpPr/>
          <p:nvPr/>
        </p:nvSpPr>
        <p:spPr>
          <a:xfrm rot="-10799271" flipH="1">
            <a:off x="16167099" y="16373436"/>
            <a:ext cx="3772000" cy="4486500"/>
          </a:xfrm>
          <a:prstGeom prst="bentArrow">
            <a:avLst>
              <a:gd name="adj1" fmla="val 12794"/>
              <a:gd name="adj2" fmla="val 12464"/>
              <a:gd name="adj3" fmla="val 25000"/>
              <a:gd name="adj4" fmla="val 43750"/>
            </a:avLst>
          </a:prstGeom>
          <a:solidFill>
            <a:srgbClr val="D5A6BD"/>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04" name="Shape 104"/>
          <p:cNvSpPr txBox="1"/>
          <p:nvPr/>
        </p:nvSpPr>
        <p:spPr>
          <a:xfrm rot="-525">
            <a:off x="17296984" y="19982081"/>
            <a:ext cx="2620800" cy="668250"/>
          </a:xfrm>
          <a:prstGeom prst="rect">
            <a:avLst/>
          </a:prstGeom>
          <a:noFill/>
          <a:ln>
            <a:noFill/>
          </a:ln>
        </p:spPr>
        <p:txBody>
          <a:bodyPr lIns="127995" tIns="127995" rIns="127995" bIns="127995" anchor="t" anchorCtr="0">
            <a:noAutofit/>
          </a:bodyPr>
          <a:lstStyle/>
          <a:p>
            <a:r>
              <a:rPr lang="en-US" sz="2500"/>
              <a:t>9. Data requests</a:t>
            </a:r>
          </a:p>
        </p:txBody>
      </p:sp>
      <p:sp>
        <p:nvSpPr>
          <p:cNvPr id="105" name="Shape 105"/>
          <p:cNvSpPr/>
          <p:nvPr/>
        </p:nvSpPr>
        <p:spPr>
          <a:xfrm>
            <a:off x="15944467" y="15887363"/>
            <a:ext cx="953600" cy="2800800"/>
          </a:xfrm>
          <a:prstGeom prst="upArrow">
            <a:avLst>
              <a:gd name="adj1" fmla="val 50000"/>
              <a:gd name="adj2" fmla="val 50000"/>
            </a:avLst>
          </a:prstGeom>
          <a:solidFill>
            <a:srgbClr val="D5A6BD"/>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06" name="Shape 106"/>
          <p:cNvSpPr txBox="1"/>
          <p:nvPr/>
        </p:nvSpPr>
        <p:spPr>
          <a:xfrm rot="-5400873">
            <a:off x="15535210" y="16850518"/>
            <a:ext cx="1772100" cy="588400"/>
          </a:xfrm>
          <a:prstGeom prst="rect">
            <a:avLst/>
          </a:prstGeom>
          <a:noFill/>
          <a:ln>
            <a:noFill/>
          </a:ln>
        </p:spPr>
        <p:txBody>
          <a:bodyPr lIns="127995" tIns="127995" rIns="127995" bIns="127995" anchor="t" anchorCtr="0">
            <a:noAutofit/>
          </a:bodyPr>
          <a:lstStyle/>
          <a:p>
            <a:r>
              <a:rPr lang="en-US" sz="2500"/>
              <a:t>10. ACKs</a:t>
            </a:r>
          </a:p>
        </p:txBody>
      </p:sp>
      <p:sp>
        <p:nvSpPr>
          <p:cNvPr id="107" name="Shape 107"/>
          <p:cNvSpPr/>
          <p:nvPr/>
        </p:nvSpPr>
        <p:spPr>
          <a:xfrm>
            <a:off x="15520000" y="12262837"/>
            <a:ext cx="8744400" cy="8597700"/>
          </a:xfrm>
          <a:prstGeom prst="roundRect">
            <a:avLst>
              <a:gd name="adj" fmla="val 16667"/>
            </a:avLst>
          </a:prstGeom>
          <a:noFill/>
          <a:ln w="76200" cap="flat" cmpd="sng">
            <a:solidFill>
              <a:srgbClr val="FF0000"/>
            </a:solidFill>
            <a:prstDash val="dot"/>
            <a:round/>
            <a:headEnd type="none" w="med" len="med"/>
            <a:tailEnd type="none" w="med" len="med"/>
          </a:ln>
        </p:spPr>
        <p:txBody>
          <a:bodyPr lIns="127995" tIns="127995" rIns="127995" bIns="127995" anchor="ctr" anchorCtr="0">
            <a:noAutofit/>
          </a:bodyPr>
          <a:lstStyle/>
          <a:p>
            <a:endParaRPr/>
          </a:p>
        </p:txBody>
      </p:sp>
      <p:sp>
        <p:nvSpPr>
          <p:cNvPr id="108" name="Shape 108"/>
          <p:cNvSpPr txBox="1"/>
          <p:nvPr/>
        </p:nvSpPr>
        <p:spPr>
          <a:xfrm rot="-5400000">
            <a:off x="26662175" y="18240606"/>
            <a:ext cx="2673450" cy="732400"/>
          </a:xfrm>
          <a:prstGeom prst="rect">
            <a:avLst/>
          </a:prstGeom>
          <a:noFill/>
          <a:ln>
            <a:noFill/>
          </a:ln>
        </p:spPr>
        <p:txBody>
          <a:bodyPr lIns="127995" tIns="127995" rIns="127995" bIns="127995" anchor="t" anchorCtr="0">
            <a:noAutofit/>
          </a:bodyPr>
          <a:lstStyle/>
          <a:p>
            <a:r>
              <a:rPr lang="en-US" sz="3600">
                <a:solidFill>
                  <a:srgbClr val="4A86E8"/>
                </a:solidFill>
              </a:rPr>
              <a:t>Channel X</a:t>
            </a:r>
          </a:p>
        </p:txBody>
      </p:sp>
      <p:sp>
        <p:nvSpPr>
          <p:cNvPr id="109" name="Shape 109"/>
          <p:cNvSpPr txBox="1"/>
          <p:nvPr/>
        </p:nvSpPr>
        <p:spPr>
          <a:xfrm rot="-5400000">
            <a:off x="14474375" y="18169506"/>
            <a:ext cx="2673450" cy="732400"/>
          </a:xfrm>
          <a:prstGeom prst="rect">
            <a:avLst/>
          </a:prstGeom>
          <a:noFill/>
          <a:ln>
            <a:noFill/>
          </a:ln>
        </p:spPr>
        <p:txBody>
          <a:bodyPr lIns="127995" tIns="127995" rIns="127995" bIns="127995" anchor="t" anchorCtr="0">
            <a:noAutofit/>
          </a:bodyPr>
          <a:lstStyle/>
          <a:p>
            <a:r>
              <a:rPr lang="en-US" sz="3600">
                <a:solidFill>
                  <a:srgbClr val="FF0000"/>
                </a:solidFill>
              </a:rPr>
              <a:t>Channel Y</a:t>
            </a:r>
          </a:p>
        </p:txBody>
      </p:sp>
      <p:sp>
        <p:nvSpPr>
          <p:cNvPr id="110" name="Shape 110"/>
          <p:cNvSpPr/>
          <p:nvPr/>
        </p:nvSpPr>
        <p:spPr>
          <a:xfrm rot="8017584">
            <a:off x="22245991" y="16365977"/>
            <a:ext cx="3995487" cy="1313625"/>
          </a:xfrm>
          <a:prstGeom prst="rightArrow">
            <a:avLst>
              <a:gd name="adj1" fmla="val 60015"/>
              <a:gd name="adj2" fmla="val 50000"/>
            </a:avLst>
          </a:prstGeom>
          <a:solidFill>
            <a:srgbClr val="9FC5E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11" name="Shape 111"/>
          <p:cNvSpPr txBox="1"/>
          <p:nvPr/>
        </p:nvSpPr>
        <p:spPr>
          <a:xfrm rot="-2725918">
            <a:off x="22597762" y="15973500"/>
            <a:ext cx="3967406" cy="601045"/>
          </a:xfrm>
          <a:prstGeom prst="rect">
            <a:avLst/>
          </a:prstGeom>
          <a:noFill/>
          <a:ln>
            <a:noFill/>
          </a:ln>
        </p:spPr>
        <p:txBody>
          <a:bodyPr lIns="127995" tIns="127995" rIns="127995" bIns="127995" anchor="t" anchorCtr="0">
            <a:noAutofit/>
          </a:bodyPr>
          <a:lstStyle/>
          <a:p>
            <a:r>
              <a:rPr lang="en-US" sz="2800"/>
              <a:t> Beacon</a:t>
            </a:r>
          </a:p>
          <a:p>
            <a:r>
              <a:rPr lang="en-US" sz="2800"/>
              <a:t>+ link status</a:t>
            </a:r>
          </a:p>
        </p:txBody>
      </p:sp>
      <p:sp>
        <p:nvSpPr>
          <p:cNvPr id="112" name="Shape 112"/>
          <p:cNvSpPr/>
          <p:nvPr/>
        </p:nvSpPr>
        <p:spPr>
          <a:xfrm>
            <a:off x="18573316" y="13086788"/>
            <a:ext cx="6147200" cy="1147950"/>
          </a:xfrm>
          <a:prstGeom prst="rightArrow">
            <a:avLst>
              <a:gd name="adj1" fmla="val 60015"/>
              <a:gd name="adj2" fmla="val 50000"/>
            </a:avLst>
          </a:prstGeom>
          <a:solidFill>
            <a:srgbClr val="9FC5E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13" name="Shape 113"/>
          <p:cNvSpPr txBox="1"/>
          <p:nvPr/>
        </p:nvSpPr>
        <p:spPr>
          <a:xfrm>
            <a:off x="18616699" y="13223100"/>
            <a:ext cx="6104000" cy="823950"/>
          </a:xfrm>
          <a:prstGeom prst="rect">
            <a:avLst/>
          </a:prstGeom>
          <a:noFill/>
          <a:ln>
            <a:noFill/>
          </a:ln>
        </p:spPr>
        <p:txBody>
          <a:bodyPr lIns="127995" tIns="127995" rIns="127995" bIns="127995" anchor="t" anchorCtr="0">
            <a:noAutofit/>
          </a:bodyPr>
          <a:lstStyle/>
          <a:p>
            <a:r>
              <a:rPr lang="en-US" sz="3400"/>
              <a:t>3. Beacon                     request</a:t>
            </a:r>
          </a:p>
        </p:txBody>
      </p:sp>
      <p:sp>
        <p:nvSpPr>
          <p:cNvPr id="114" name="Shape 114"/>
          <p:cNvSpPr/>
          <p:nvPr/>
        </p:nvSpPr>
        <p:spPr>
          <a:xfrm>
            <a:off x="20713700" y="12506963"/>
            <a:ext cx="2073200" cy="2307600"/>
          </a:xfrm>
          <a:prstGeom prst="noSmoking">
            <a:avLst>
              <a:gd name="adj" fmla="val 18750"/>
            </a:avLst>
          </a:prstGeom>
          <a:solidFill>
            <a:srgbClr val="CC4125"/>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15" name="Shape 115"/>
          <p:cNvSpPr/>
          <p:nvPr/>
        </p:nvSpPr>
        <p:spPr>
          <a:xfrm rot="-2725736">
            <a:off x="23059830" y="17515395"/>
            <a:ext cx="3995406" cy="600804"/>
          </a:xfrm>
          <a:prstGeom prst="rightArrow">
            <a:avLst>
              <a:gd name="adj1" fmla="val 60015"/>
              <a:gd name="adj2" fmla="val 50000"/>
            </a:avLst>
          </a:prstGeom>
          <a:solidFill>
            <a:srgbClr val="9FC5E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16" name="Shape 116"/>
          <p:cNvSpPr txBox="1"/>
          <p:nvPr/>
        </p:nvSpPr>
        <p:spPr>
          <a:xfrm rot="-2725918">
            <a:off x="23004162" y="17552775"/>
            <a:ext cx="3967406" cy="601045"/>
          </a:xfrm>
          <a:prstGeom prst="rect">
            <a:avLst/>
          </a:prstGeom>
          <a:noFill/>
          <a:ln>
            <a:noFill/>
          </a:ln>
        </p:spPr>
        <p:txBody>
          <a:bodyPr lIns="127995" tIns="127995" rIns="127995" bIns="127995" anchor="t" anchorCtr="0">
            <a:noAutofit/>
          </a:bodyPr>
          <a:lstStyle/>
          <a:p>
            <a:pPr marL="640080" indent="-497840">
              <a:buSzPct val="100000"/>
              <a:buAutoNum type="arabicPeriod"/>
            </a:pPr>
            <a:r>
              <a:rPr lang="en-US" sz="2800"/>
              <a:t>Beacon request</a:t>
            </a:r>
          </a:p>
        </p:txBody>
      </p:sp>
      <p:sp>
        <p:nvSpPr>
          <p:cNvPr id="117" name="Shape 117"/>
          <p:cNvSpPr txBox="1"/>
          <p:nvPr/>
        </p:nvSpPr>
        <p:spPr>
          <a:xfrm>
            <a:off x="15175467" y="21958076"/>
            <a:ext cx="13491600" cy="230760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a:solidFill>
                  <a:schemeClr val="dk1"/>
                </a:solidFill>
              </a:rPr>
              <a:t>The end device caches recently transmitted data. When the cache is full, it sends a challenge to the coordinator, encrypted using the network key (which, by our assumptions, the rogue node does not know).</a:t>
            </a:r>
          </a:p>
          <a:p>
            <a:pPr marL="640080" indent="-640080" algn="just">
              <a:buClr>
                <a:schemeClr val="dk1"/>
              </a:buClr>
              <a:buSzPct val="100000"/>
              <a:buFont typeface="Arial"/>
              <a:buChar char="●"/>
            </a:pPr>
            <a:r>
              <a:rPr lang="en-US" sz="3900" b="1">
                <a:solidFill>
                  <a:schemeClr val="dk1"/>
                </a:solidFill>
              </a:rPr>
              <a:t>If the response is wrong/absent, the end device leaves, restarts the assoc. process, and resends cached data. If correct, it clears cache and continues.</a:t>
            </a:r>
          </a:p>
        </p:txBody>
      </p:sp>
      <p:pic>
        <p:nvPicPr>
          <p:cNvPr id="118" name="Shape 118" descr="http://media.digikey.com/Photos/Digi%20Int'l%20Photos/XB24CZ7PIT-004.JPG"/>
          <p:cNvPicPr preferRelativeResize="0"/>
          <p:nvPr/>
        </p:nvPicPr>
        <p:blipFill>
          <a:blip r:embed="rId6">
            <a:alphaModFix/>
          </a:blip>
          <a:stretch>
            <a:fillRect/>
          </a:stretch>
        </p:blipFill>
        <p:spPr>
          <a:xfrm>
            <a:off x="15574783" y="27029474"/>
            <a:ext cx="3093100" cy="3479738"/>
          </a:xfrm>
          <a:prstGeom prst="rect">
            <a:avLst/>
          </a:prstGeom>
          <a:noFill/>
          <a:ln>
            <a:noFill/>
          </a:ln>
        </p:spPr>
      </p:pic>
      <p:pic>
        <p:nvPicPr>
          <p:cNvPr id="119" name="Shape 119" descr="http://media.digikey.com/Photos/Digi%20Int'l%20Photos/XB24CZ7PIT-004.JPG"/>
          <p:cNvPicPr preferRelativeResize="0"/>
          <p:nvPr/>
        </p:nvPicPr>
        <p:blipFill>
          <a:blip r:embed="rId6">
            <a:alphaModFix/>
          </a:blip>
          <a:stretch>
            <a:fillRect/>
          </a:stretch>
        </p:blipFill>
        <p:spPr>
          <a:xfrm>
            <a:off x="25215683" y="27600974"/>
            <a:ext cx="3093100" cy="3479738"/>
          </a:xfrm>
          <a:prstGeom prst="rect">
            <a:avLst/>
          </a:prstGeom>
          <a:noFill/>
          <a:ln>
            <a:noFill/>
          </a:ln>
        </p:spPr>
      </p:pic>
      <p:sp>
        <p:nvSpPr>
          <p:cNvPr id="120" name="Shape 120"/>
          <p:cNvSpPr/>
          <p:nvPr/>
        </p:nvSpPr>
        <p:spPr>
          <a:xfrm>
            <a:off x="18948400" y="27136913"/>
            <a:ext cx="6104000" cy="558000"/>
          </a:xfrm>
          <a:prstGeom prst="rightArrow">
            <a:avLst>
              <a:gd name="adj1" fmla="val 60015"/>
              <a:gd name="adj2" fmla="val 50000"/>
            </a:avLst>
          </a:prstGeom>
          <a:solidFill>
            <a:srgbClr val="FF9900"/>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Packet #1   (cache 1 / N)</a:t>
            </a:r>
          </a:p>
        </p:txBody>
      </p:sp>
      <p:sp>
        <p:nvSpPr>
          <p:cNvPr id="121" name="Shape 121"/>
          <p:cNvSpPr txBox="1"/>
          <p:nvPr/>
        </p:nvSpPr>
        <p:spPr>
          <a:xfrm>
            <a:off x="15280216" y="26664263"/>
            <a:ext cx="3180800" cy="823950"/>
          </a:xfrm>
          <a:prstGeom prst="rect">
            <a:avLst/>
          </a:prstGeom>
          <a:noFill/>
          <a:ln>
            <a:noFill/>
          </a:ln>
        </p:spPr>
        <p:txBody>
          <a:bodyPr lIns="127995" tIns="127995" rIns="127995" bIns="127995" anchor="t" anchorCtr="0">
            <a:noAutofit/>
          </a:bodyPr>
          <a:lstStyle/>
          <a:p>
            <a:r>
              <a:rPr lang="en-US" sz="3600"/>
              <a:t>End device</a:t>
            </a:r>
          </a:p>
        </p:txBody>
      </p:sp>
      <p:sp>
        <p:nvSpPr>
          <p:cNvPr id="122" name="Shape 122"/>
          <p:cNvSpPr txBox="1"/>
          <p:nvPr/>
        </p:nvSpPr>
        <p:spPr>
          <a:xfrm>
            <a:off x="25429633" y="27188063"/>
            <a:ext cx="2665200" cy="823950"/>
          </a:xfrm>
          <a:prstGeom prst="rect">
            <a:avLst/>
          </a:prstGeom>
          <a:noFill/>
          <a:ln>
            <a:noFill/>
          </a:ln>
        </p:spPr>
        <p:txBody>
          <a:bodyPr lIns="127995" tIns="127995" rIns="127995" bIns="127995" anchor="t" anchorCtr="0">
            <a:noAutofit/>
          </a:bodyPr>
          <a:lstStyle/>
          <a:p>
            <a:r>
              <a:rPr lang="en-US" sz="3600"/>
              <a:t>Coordinator</a:t>
            </a:r>
          </a:p>
        </p:txBody>
      </p:sp>
      <p:sp>
        <p:nvSpPr>
          <p:cNvPr id="123" name="Shape 123"/>
          <p:cNvSpPr/>
          <p:nvPr/>
        </p:nvSpPr>
        <p:spPr>
          <a:xfrm>
            <a:off x="15480233" y="30671213"/>
            <a:ext cx="861200" cy="414450"/>
          </a:xfrm>
          <a:prstGeom prst="rect">
            <a:avLst/>
          </a:prstGeom>
          <a:solidFill>
            <a:srgbClr val="FF9900"/>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Pkt 1</a:t>
            </a:r>
          </a:p>
        </p:txBody>
      </p:sp>
      <p:sp>
        <p:nvSpPr>
          <p:cNvPr id="124" name="Shape 124"/>
          <p:cNvSpPr/>
          <p:nvPr/>
        </p:nvSpPr>
        <p:spPr>
          <a:xfrm>
            <a:off x="15480233" y="31090613"/>
            <a:ext cx="861200" cy="414450"/>
          </a:xfrm>
          <a:prstGeom prst="rect">
            <a:avLst/>
          </a:prstGeom>
          <a:solidFill>
            <a:srgbClr val="FF9900"/>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endParaRPr sz="2800"/>
          </a:p>
        </p:txBody>
      </p:sp>
      <p:sp>
        <p:nvSpPr>
          <p:cNvPr id="125" name="Shape 125"/>
          <p:cNvSpPr/>
          <p:nvPr/>
        </p:nvSpPr>
        <p:spPr>
          <a:xfrm>
            <a:off x="15482167" y="31476263"/>
            <a:ext cx="861200" cy="414450"/>
          </a:xfrm>
          <a:prstGeom prst="rect">
            <a:avLst/>
          </a:prstGeom>
          <a:solidFill>
            <a:srgbClr val="FF9900"/>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Pkt N</a:t>
            </a:r>
          </a:p>
        </p:txBody>
      </p:sp>
      <p:sp>
        <p:nvSpPr>
          <p:cNvPr id="126" name="Shape 126"/>
          <p:cNvSpPr txBox="1"/>
          <p:nvPr/>
        </p:nvSpPr>
        <p:spPr>
          <a:xfrm>
            <a:off x="16091749" y="29956800"/>
            <a:ext cx="1581600" cy="823950"/>
          </a:xfrm>
          <a:prstGeom prst="rect">
            <a:avLst/>
          </a:prstGeom>
          <a:noFill/>
          <a:ln>
            <a:noFill/>
          </a:ln>
        </p:spPr>
        <p:txBody>
          <a:bodyPr lIns="127995" tIns="127995" rIns="127995" bIns="127995" anchor="t" anchorCtr="0">
            <a:noAutofit/>
          </a:bodyPr>
          <a:lstStyle/>
          <a:p>
            <a:r>
              <a:rPr lang="en-US" sz="3400"/>
              <a:t>Cache</a:t>
            </a:r>
          </a:p>
        </p:txBody>
      </p:sp>
      <p:sp>
        <p:nvSpPr>
          <p:cNvPr id="127" name="Shape 127"/>
          <p:cNvSpPr txBox="1"/>
          <p:nvPr/>
        </p:nvSpPr>
        <p:spPr>
          <a:xfrm rot="5400000">
            <a:off x="21547575" y="27693438"/>
            <a:ext cx="702450" cy="732400"/>
          </a:xfrm>
          <a:prstGeom prst="rect">
            <a:avLst/>
          </a:prstGeom>
          <a:noFill/>
          <a:ln>
            <a:noFill/>
          </a:ln>
        </p:spPr>
        <p:txBody>
          <a:bodyPr lIns="127995" tIns="127995" rIns="127995" bIns="127995" anchor="t" anchorCtr="0">
            <a:noAutofit/>
          </a:bodyPr>
          <a:lstStyle/>
          <a:p>
            <a:r>
              <a:rPr lang="en-US" sz="3600"/>
              <a:t>...</a:t>
            </a:r>
          </a:p>
        </p:txBody>
      </p:sp>
      <p:sp>
        <p:nvSpPr>
          <p:cNvPr id="128" name="Shape 128"/>
          <p:cNvSpPr/>
          <p:nvPr/>
        </p:nvSpPr>
        <p:spPr>
          <a:xfrm>
            <a:off x="18983516" y="28375275"/>
            <a:ext cx="6104000" cy="558000"/>
          </a:xfrm>
          <a:prstGeom prst="rightArrow">
            <a:avLst>
              <a:gd name="adj1" fmla="val 60015"/>
              <a:gd name="adj2" fmla="val 50000"/>
            </a:avLst>
          </a:prstGeom>
          <a:solidFill>
            <a:srgbClr val="FF9900"/>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Packet #N  (cache N / N)</a:t>
            </a:r>
          </a:p>
        </p:txBody>
      </p:sp>
      <p:sp>
        <p:nvSpPr>
          <p:cNvPr id="129" name="Shape 129"/>
          <p:cNvSpPr/>
          <p:nvPr/>
        </p:nvSpPr>
        <p:spPr>
          <a:xfrm>
            <a:off x="18983516" y="29061075"/>
            <a:ext cx="6104000" cy="558000"/>
          </a:xfrm>
          <a:prstGeom prst="rightArrow">
            <a:avLst>
              <a:gd name="adj1" fmla="val 60015"/>
              <a:gd name="adj2" fmla="val 50000"/>
            </a:avLst>
          </a:prstGeom>
          <a:solidFill>
            <a:srgbClr val="EA9999"/>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sz="2200">
                <a:solidFill>
                  <a:schemeClr val="dk1"/>
                </a:solidFill>
              </a:rPr>
              <a:t>Challenge</a:t>
            </a:r>
          </a:p>
        </p:txBody>
      </p:sp>
      <p:sp>
        <p:nvSpPr>
          <p:cNvPr id="130" name="Shape 130"/>
          <p:cNvSpPr/>
          <p:nvPr/>
        </p:nvSpPr>
        <p:spPr>
          <a:xfrm rot="10800000">
            <a:off x="18881916" y="29746875"/>
            <a:ext cx="6104000" cy="558000"/>
          </a:xfrm>
          <a:prstGeom prst="rightArrow">
            <a:avLst>
              <a:gd name="adj1" fmla="val 60015"/>
              <a:gd name="adj2" fmla="val 50000"/>
            </a:avLst>
          </a:prstGeom>
          <a:solidFill>
            <a:srgbClr val="B6D7A8"/>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31" name="Shape 131"/>
          <p:cNvSpPr txBox="1"/>
          <p:nvPr/>
        </p:nvSpPr>
        <p:spPr>
          <a:xfrm>
            <a:off x="19014919" y="29667525"/>
            <a:ext cx="5046400" cy="414450"/>
          </a:xfrm>
          <a:prstGeom prst="rect">
            <a:avLst/>
          </a:prstGeom>
          <a:noFill/>
          <a:ln>
            <a:noFill/>
          </a:ln>
        </p:spPr>
        <p:txBody>
          <a:bodyPr lIns="127995" tIns="127995" rIns="127995" bIns="127995" anchor="t" anchorCtr="0">
            <a:noAutofit/>
          </a:bodyPr>
          <a:lstStyle/>
          <a:p>
            <a:r>
              <a:rPr lang="en-US" sz="2200"/>
              <a:t>Response</a:t>
            </a:r>
          </a:p>
        </p:txBody>
      </p:sp>
      <p:sp>
        <p:nvSpPr>
          <p:cNvPr id="132" name="Shape 132"/>
          <p:cNvSpPr/>
          <p:nvPr/>
        </p:nvSpPr>
        <p:spPr>
          <a:xfrm>
            <a:off x="18983533" y="30775575"/>
            <a:ext cx="6104000" cy="558000"/>
          </a:xfrm>
          <a:prstGeom prst="rightArrow">
            <a:avLst>
              <a:gd name="adj1" fmla="val 60015"/>
              <a:gd name="adj2" fmla="val 50000"/>
            </a:avLst>
          </a:prstGeom>
          <a:solidFill>
            <a:srgbClr val="FF9900"/>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Packet  #(N+1)   (cache 1 / N)</a:t>
            </a:r>
          </a:p>
        </p:txBody>
      </p:sp>
      <p:sp>
        <p:nvSpPr>
          <p:cNvPr id="133" name="Shape 133"/>
          <p:cNvSpPr txBox="1"/>
          <p:nvPr/>
        </p:nvSpPr>
        <p:spPr>
          <a:xfrm>
            <a:off x="20640525" y="30239025"/>
            <a:ext cx="2314400" cy="414450"/>
          </a:xfrm>
          <a:prstGeom prst="rect">
            <a:avLst/>
          </a:prstGeom>
          <a:noFill/>
          <a:ln>
            <a:noFill/>
          </a:ln>
        </p:spPr>
        <p:txBody>
          <a:bodyPr lIns="127995" tIns="127995" rIns="127995" bIns="127995" anchor="t" anchorCtr="0">
            <a:noAutofit/>
          </a:bodyPr>
          <a:lstStyle/>
          <a:p>
            <a:r>
              <a:rPr lang="en-US" sz="2200"/>
              <a:t>[ Cache cleared ]</a:t>
            </a:r>
          </a:p>
        </p:txBody>
      </p:sp>
      <p:sp>
        <p:nvSpPr>
          <p:cNvPr id="134" name="Shape 134"/>
          <p:cNvSpPr txBox="1"/>
          <p:nvPr/>
        </p:nvSpPr>
        <p:spPr>
          <a:xfrm rot="5400000">
            <a:off x="21438808" y="31323663"/>
            <a:ext cx="702450" cy="732400"/>
          </a:xfrm>
          <a:prstGeom prst="rect">
            <a:avLst/>
          </a:prstGeom>
          <a:noFill/>
          <a:ln>
            <a:noFill/>
          </a:ln>
        </p:spPr>
        <p:txBody>
          <a:bodyPr lIns="127995" tIns="127995" rIns="127995" bIns="127995" anchor="t" anchorCtr="0">
            <a:noAutofit/>
          </a:bodyPr>
          <a:lstStyle/>
          <a:p>
            <a:r>
              <a:rPr lang="en-US" sz="3600"/>
              <a:t>...</a:t>
            </a:r>
          </a:p>
        </p:txBody>
      </p:sp>
      <p:sp>
        <p:nvSpPr>
          <p:cNvPr id="135" name="Shape 135"/>
          <p:cNvSpPr/>
          <p:nvPr/>
        </p:nvSpPr>
        <p:spPr>
          <a:xfrm>
            <a:off x="17290933" y="30713888"/>
            <a:ext cx="1011600" cy="414450"/>
          </a:xfrm>
          <a:prstGeom prst="rect">
            <a:avLst/>
          </a:prstGeom>
          <a:solidFill>
            <a:srgbClr val="FF9900"/>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r>
              <a:rPr lang="en-US"/>
              <a:t>P. N+1</a:t>
            </a:r>
          </a:p>
        </p:txBody>
      </p:sp>
      <p:sp>
        <p:nvSpPr>
          <p:cNvPr id="136" name="Shape 136"/>
          <p:cNvSpPr/>
          <p:nvPr/>
        </p:nvSpPr>
        <p:spPr>
          <a:xfrm>
            <a:off x="17290933" y="31090538"/>
            <a:ext cx="1011600" cy="414450"/>
          </a:xfrm>
          <a:prstGeom prst="rect">
            <a:avLst/>
          </a:prstGeom>
          <a:solidFill>
            <a:srgbClr val="CCCCCC"/>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37" name="Shape 137"/>
          <p:cNvSpPr txBox="1"/>
          <p:nvPr/>
        </p:nvSpPr>
        <p:spPr>
          <a:xfrm>
            <a:off x="15645549" y="30696150"/>
            <a:ext cx="624400" cy="823950"/>
          </a:xfrm>
          <a:prstGeom prst="rect">
            <a:avLst/>
          </a:prstGeom>
          <a:noFill/>
          <a:ln>
            <a:noFill/>
          </a:ln>
        </p:spPr>
        <p:txBody>
          <a:bodyPr lIns="127995" tIns="127995" rIns="127995" bIns="127995" anchor="t" anchorCtr="0">
            <a:noAutofit/>
          </a:bodyPr>
          <a:lstStyle/>
          <a:p>
            <a:r>
              <a:rPr lang="en-US" sz="3600"/>
              <a:t>...</a:t>
            </a:r>
          </a:p>
        </p:txBody>
      </p:sp>
      <p:sp>
        <p:nvSpPr>
          <p:cNvPr id="138" name="Shape 138"/>
          <p:cNvSpPr/>
          <p:nvPr/>
        </p:nvSpPr>
        <p:spPr>
          <a:xfrm>
            <a:off x="17290933" y="31509863"/>
            <a:ext cx="1011600" cy="414450"/>
          </a:xfrm>
          <a:prstGeom prst="rect">
            <a:avLst/>
          </a:prstGeom>
          <a:solidFill>
            <a:srgbClr val="CCCCCC"/>
          </a:solidFill>
          <a:ln w="19050"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39" name="Shape 139"/>
          <p:cNvSpPr txBox="1"/>
          <p:nvPr/>
        </p:nvSpPr>
        <p:spPr>
          <a:xfrm>
            <a:off x="17513749" y="30720075"/>
            <a:ext cx="624400" cy="823950"/>
          </a:xfrm>
          <a:prstGeom prst="rect">
            <a:avLst/>
          </a:prstGeom>
          <a:noFill/>
          <a:ln>
            <a:noFill/>
          </a:ln>
        </p:spPr>
        <p:txBody>
          <a:bodyPr lIns="127995" tIns="127995" rIns="127995" bIns="127995" anchor="t" anchorCtr="0">
            <a:noAutofit/>
          </a:bodyPr>
          <a:lstStyle/>
          <a:p>
            <a:r>
              <a:rPr lang="en-US" sz="3600"/>
              <a:t>...</a:t>
            </a:r>
          </a:p>
        </p:txBody>
      </p:sp>
      <p:sp>
        <p:nvSpPr>
          <p:cNvPr id="140" name="Shape 140"/>
          <p:cNvSpPr/>
          <p:nvPr/>
        </p:nvSpPr>
        <p:spPr>
          <a:xfrm>
            <a:off x="16433800" y="30778088"/>
            <a:ext cx="732400" cy="668700"/>
          </a:xfrm>
          <a:prstGeom prst="rightArrow">
            <a:avLst>
              <a:gd name="adj1" fmla="val 50000"/>
              <a:gd name="adj2" fmla="val 50000"/>
            </a:avLst>
          </a:prstGeom>
          <a:solidFill>
            <a:srgbClr val="CCCCCC"/>
          </a:solidFill>
          <a:ln w="9525" cap="flat" cmpd="sng">
            <a:solidFill>
              <a:srgbClr val="000000"/>
            </a:solidFill>
            <a:prstDash val="solid"/>
            <a:round/>
            <a:headEnd type="none" w="med" len="med"/>
            <a:tailEnd type="none" w="med" len="med"/>
          </a:ln>
        </p:spPr>
        <p:txBody>
          <a:bodyPr lIns="127995" tIns="127995" rIns="127995" bIns="127995" anchor="ctr" anchorCtr="0">
            <a:noAutofit/>
          </a:bodyPr>
          <a:lstStyle/>
          <a:p>
            <a:endParaRPr/>
          </a:p>
        </p:txBody>
      </p:sp>
      <p:sp>
        <p:nvSpPr>
          <p:cNvPr id="141" name="Shape 141"/>
          <p:cNvSpPr txBox="1"/>
          <p:nvPr/>
        </p:nvSpPr>
        <p:spPr>
          <a:xfrm>
            <a:off x="16337567" y="30756900"/>
            <a:ext cx="953600" cy="702450"/>
          </a:xfrm>
          <a:prstGeom prst="rect">
            <a:avLst/>
          </a:prstGeom>
          <a:noFill/>
          <a:ln>
            <a:noFill/>
          </a:ln>
        </p:spPr>
        <p:txBody>
          <a:bodyPr lIns="127995" tIns="127995" rIns="127995" bIns="127995" anchor="t" anchorCtr="0">
            <a:noAutofit/>
          </a:bodyPr>
          <a:lstStyle/>
          <a:p>
            <a:r>
              <a:rPr lang="en-US" sz="2200"/>
              <a:t>clear</a:t>
            </a:r>
          </a:p>
        </p:txBody>
      </p:sp>
      <p:sp>
        <p:nvSpPr>
          <p:cNvPr id="142" name="Shape 142"/>
          <p:cNvSpPr txBox="1"/>
          <p:nvPr/>
        </p:nvSpPr>
        <p:spPr>
          <a:xfrm>
            <a:off x="22433099" y="20019413"/>
            <a:ext cx="2971600" cy="823950"/>
          </a:xfrm>
          <a:prstGeom prst="rect">
            <a:avLst/>
          </a:prstGeom>
          <a:noFill/>
          <a:ln>
            <a:noFill/>
          </a:ln>
        </p:spPr>
        <p:txBody>
          <a:bodyPr lIns="127995" tIns="127995" rIns="127995" bIns="127995" anchor="t" anchorCtr="0">
            <a:noAutofit/>
          </a:bodyPr>
          <a:lstStyle/>
          <a:p>
            <a:r>
              <a:rPr lang="en-US" sz="3600"/>
              <a:t>Rogue node</a:t>
            </a:r>
          </a:p>
        </p:txBody>
      </p:sp>
      <p:sp>
        <p:nvSpPr>
          <p:cNvPr id="143" name="Shape 143"/>
          <p:cNvSpPr txBox="1"/>
          <p:nvPr/>
        </p:nvSpPr>
        <p:spPr>
          <a:xfrm>
            <a:off x="29389967" y="4307551"/>
            <a:ext cx="13491600" cy="4286249"/>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a:solidFill>
                  <a:schemeClr val="dk1"/>
                </a:solidFill>
              </a:rPr>
              <a:t>We consider the handshake spoof successful if the end device sends data requests to the rogue node afterward (step 9 at left). This does indeed occur.</a:t>
            </a:r>
          </a:p>
          <a:p>
            <a:pPr marL="1037907" lvl="1" indent="-646747" algn="just">
              <a:buClr>
                <a:schemeClr val="dk1"/>
              </a:buClr>
              <a:buSzPct val="100000"/>
              <a:buFont typeface="Noto Sans Symbols"/>
              <a:buChar char="●"/>
            </a:pPr>
            <a:r>
              <a:rPr lang="en-US" sz="3400">
                <a:solidFill>
                  <a:schemeClr val="dk1"/>
                </a:solidFill>
              </a:rPr>
              <a:t>In order to facilitate the complete Wireshark capture below, the channel switch does not occur. Instead, the coordinator was manually switched off after step 2, producing the same effect as if steps 3 and 4 had occurred.</a:t>
            </a:r>
          </a:p>
        </p:txBody>
      </p:sp>
      <p:grpSp>
        <p:nvGrpSpPr>
          <p:cNvPr id="144" name="Shape 144"/>
          <p:cNvGrpSpPr/>
          <p:nvPr/>
        </p:nvGrpSpPr>
        <p:grpSpPr>
          <a:xfrm>
            <a:off x="29595333" y="8677050"/>
            <a:ext cx="12963896" cy="6810599"/>
            <a:chOff x="22196500" y="5784700"/>
            <a:chExt cx="9722922" cy="4540399"/>
          </a:xfrm>
        </p:grpSpPr>
        <p:pic>
          <p:nvPicPr>
            <p:cNvPr id="145" name="Shape 145"/>
            <p:cNvPicPr preferRelativeResize="0"/>
            <p:nvPr/>
          </p:nvPicPr>
          <p:blipFill rotWithShape="1">
            <a:blip r:embed="rId7">
              <a:alphaModFix/>
            </a:blip>
            <a:srcRect r="24035"/>
            <a:stretch/>
          </p:blipFill>
          <p:spPr>
            <a:xfrm>
              <a:off x="22196500" y="5892874"/>
              <a:ext cx="9722922" cy="4432225"/>
            </a:xfrm>
            <a:prstGeom prst="rect">
              <a:avLst/>
            </a:prstGeom>
            <a:noFill/>
            <a:ln>
              <a:noFill/>
            </a:ln>
          </p:spPr>
        </p:pic>
        <p:sp>
          <p:nvSpPr>
            <p:cNvPr id="147" name="Shape 147"/>
            <p:cNvSpPr txBox="1"/>
            <p:nvPr/>
          </p:nvSpPr>
          <p:spPr>
            <a:xfrm>
              <a:off x="28947575" y="5784700"/>
              <a:ext cx="425400" cy="445800"/>
            </a:xfrm>
            <a:prstGeom prst="rect">
              <a:avLst/>
            </a:prstGeom>
            <a:noFill/>
            <a:ln>
              <a:noFill/>
            </a:ln>
          </p:spPr>
          <p:txBody>
            <a:bodyPr lIns="91425" tIns="91425" rIns="91425" bIns="91425" anchor="t" anchorCtr="0">
              <a:noAutofit/>
            </a:bodyPr>
            <a:lstStyle/>
            <a:p>
              <a:r>
                <a:rPr lang="en-US" sz="2500">
                  <a:solidFill>
                    <a:srgbClr val="CC4125"/>
                  </a:solidFill>
                </a:rPr>
                <a:t>1.</a:t>
              </a:r>
            </a:p>
          </p:txBody>
        </p:sp>
        <p:sp>
          <p:nvSpPr>
            <p:cNvPr id="148" name="Shape 148"/>
            <p:cNvSpPr txBox="1"/>
            <p:nvPr/>
          </p:nvSpPr>
          <p:spPr>
            <a:xfrm>
              <a:off x="28947575" y="6241900"/>
              <a:ext cx="425400" cy="445800"/>
            </a:xfrm>
            <a:prstGeom prst="rect">
              <a:avLst/>
            </a:prstGeom>
            <a:noFill/>
            <a:ln>
              <a:noFill/>
            </a:ln>
          </p:spPr>
          <p:txBody>
            <a:bodyPr lIns="91425" tIns="91425" rIns="91425" bIns="91425" anchor="t" anchorCtr="0">
              <a:noAutofit/>
            </a:bodyPr>
            <a:lstStyle/>
            <a:p>
              <a:r>
                <a:rPr lang="en-US" sz="2500">
                  <a:solidFill>
                    <a:srgbClr val="CC4125"/>
                  </a:solidFill>
                </a:rPr>
                <a:t>2.</a:t>
              </a:r>
            </a:p>
          </p:txBody>
        </p:sp>
        <p:sp>
          <p:nvSpPr>
            <p:cNvPr id="149" name="Shape 149"/>
            <p:cNvSpPr txBox="1"/>
            <p:nvPr/>
          </p:nvSpPr>
          <p:spPr>
            <a:xfrm>
              <a:off x="28947575" y="7156300"/>
              <a:ext cx="425400" cy="445800"/>
            </a:xfrm>
            <a:prstGeom prst="rect">
              <a:avLst/>
            </a:prstGeom>
            <a:noFill/>
            <a:ln>
              <a:noFill/>
            </a:ln>
          </p:spPr>
          <p:txBody>
            <a:bodyPr lIns="91425" tIns="91425" rIns="91425" bIns="91425" anchor="t" anchorCtr="0">
              <a:noAutofit/>
            </a:bodyPr>
            <a:lstStyle/>
            <a:p>
              <a:r>
                <a:rPr lang="en-US" sz="2500">
                  <a:solidFill>
                    <a:srgbClr val="CC4125"/>
                  </a:solidFill>
                </a:rPr>
                <a:t>5.</a:t>
              </a:r>
            </a:p>
          </p:txBody>
        </p:sp>
        <p:sp>
          <p:nvSpPr>
            <p:cNvPr id="150" name="Shape 150"/>
            <p:cNvSpPr txBox="1"/>
            <p:nvPr/>
          </p:nvSpPr>
          <p:spPr>
            <a:xfrm>
              <a:off x="28947575" y="7461100"/>
              <a:ext cx="425400" cy="445800"/>
            </a:xfrm>
            <a:prstGeom prst="rect">
              <a:avLst/>
            </a:prstGeom>
            <a:noFill/>
            <a:ln>
              <a:noFill/>
            </a:ln>
          </p:spPr>
          <p:txBody>
            <a:bodyPr lIns="91425" tIns="91425" rIns="91425" bIns="91425" anchor="t" anchorCtr="0">
              <a:noAutofit/>
            </a:bodyPr>
            <a:lstStyle/>
            <a:p>
              <a:r>
                <a:rPr lang="en-US" sz="2500">
                  <a:solidFill>
                    <a:srgbClr val="CC4125"/>
                  </a:solidFill>
                </a:rPr>
                <a:t>6.</a:t>
              </a:r>
            </a:p>
          </p:txBody>
        </p:sp>
        <p:sp>
          <p:nvSpPr>
            <p:cNvPr id="151" name="Shape 151"/>
            <p:cNvSpPr txBox="1"/>
            <p:nvPr/>
          </p:nvSpPr>
          <p:spPr>
            <a:xfrm>
              <a:off x="28947575" y="6927700"/>
              <a:ext cx="425400" cy="445800"/>
            </a:xfrm>
            <a:prstGeom prst="rect">
              <a:avLst/>
            </a:prstGeom>
            <a:noFill/>
            <a:ln>
              <a:noFill/>
            </a:ln>
          </p:spPr>
          <p:txBody>
            <a:bodyPr lIns="91425" tIns="91425" rIns="91425" bIns="91425" anchor="t" anchorCtr="0">
              <a:noAutofit/>
            </a:bodyPr>
            <a:lstStyle/>
            <a:p>
              <a:r>
                <a:rPr lang="en-US" sz="2500">
                  <a:solidFill>
                    <a:srgbClr val="CC4125"/>
                  </a:solidFill>
                </a:rPr>
                <a:t>6.</a:t>
              </a:r>
            </a:p>
          </p:txBody>
        </p:sp>
        <p:sp>
          <p:nvSpPr>
            <p:cNvPr id="152" name="Shape 152"/>
            <p:cNvSpPr txBox="1"/>
            <p:nvPr/>
          </p:nvSpPr>
          <p:spPr>
            <a:xfrm>
              <a:off x="28947575" y="7886087"/>
              <a:ext cx="425400" cy="445800"/>
            </a:xfrm>
            <a:prstGeom prst="rect">
              <a:avLst/>
            </a:prstGeom>
            <a:noFill/>
            <a:ln>
              <a:noFill/>
            </a:ln>
          </p:spPr>
          <p:txBody>
            <a:bodyPr lIns="91425" tIns="91425" rIns="91425" bIns="91425" anchor="t" anchorCtr="0">
              <a:noAutofit/>
            </a:bodyPr>
            <a:lstStyle/>
            <a:p>
              <a:r>
                <a:rPr lang="en-US" sz="2500">
                  <a:solidFill>
                    <a:srgbClr val="CC4125"/>
                  </a:solidFill>
                </a:rPr>
                <a:t>7.</a:t>
              </a:r>
            </a:p>
          </p:txBody>
        </p:sp>
        <p:sp>
          <p:nvSpPr>
            <p:cNvPr id="153" name="Shape 153"/>
            <p:cNvSpPr txBox="1"/>
            <p:nvPr/>
          </p:nvSpPr>
          <p:spPr>
            <a:xfrm>
              <a:off x="28947575" y="8419487"/>
              <a:ext cx="425400" cy="445800"/>
            </a:xfrm>
            <a:prstGeom prst="rect">
              <a:avLst/>
            </a:prstGeom>
            <a:noFill/>
            <a:ln>
              <a:noFill/>
            </a:ln>
          </p:spPr>
          <p:txBody>
            <a:bodyPr lIns="91425" tIns="91425" rIns="91425" bIns="91425" anchor="t" anchorCtr="0">
              <a:noAutofit/>
            </a:bodyPr>
            <a:lstStyle/>
            <a:p>
              <a:r>
                <a:rPr lang="en-US" sz="2500">
                  <a:solidFill>
                    <a:srgbClr val="CC4125"/>
                  </a:solidFill>
                </a:rPr>
                <a:t>8.</a:t>
              </a:r>
            </a:p>
          </p:txBody>
        </p:sp>
        <p:sp>
          <p:nvSpPr>
            <p:cNvPr id="154" name="Shape 154"/>
            <p:cNvSpPr txBox="1"/>
            <p:nvPr/>
          </p:nvSpPr>
          <p:spPr>
            <a:xfrm>
              <a:off x="28947575" y="9562487"/>
              <a:ext cx="425400" cy="445800"/>
            </a:xfrm>
            <a:prstGeom prst="rect">
              <a:avLst/>
            </a:prstGeom>
            <a:noFill/>
            <a:ln>
              <a:noFill/>
            </a:ln>
          </p:spPr>
          <p:txBody>
            <a:bodyPr lIns="91425" tIns="91425" rIns="91425" bIns="91425" anchor="t" anchorCtr="0">
              <a:noAutofit/>
            </a:bodyPr>
            <a:lstStyle/>
            <a:p>
              <a:r>
                <a:rPr lang="en-US" sz="2500">
                  <a:solidFill>
                    <a:srgbClr val="CC4125"/>
                  </a:solidFill>
                </a:rPr>
                <a:t>9.</a:t>
              </a:r>
            </a:p>
          </p:txBody>
        </p:sp>
        <p:sp>
          <p:nvSpPr>
            <p:cNvPr id="155" name="Shape 155"/>
            <p:cNvSpPr txBox="1"/>
            <p:nvPr/>
          </p:nvSpPr>
          <p:spPr>
            <a:xfrm>
              <a:off x="28823675" y="9867300"/>
              <a:ext cx="549300" cy="445800"/>
            </a:xfrm>
            <a:prstGeom prst="rect">
              <a:avLst/>
            </a:prstGeom>
            <a:noFill/>
            <a:ln>
              <a:noFill/>
            </a:ln>
          </p:spPr>
          <p:txBody>
            <a:bodyPr lIns="91425" tIns="91425" rIns="91425" bIns="91425" anchor="t" anchorCtr="0">
              <a:noAutofit/>
            </a:bodyPr>
            <a:lstStyle/>
            <a:p>
              <a:r>
                <a:rPr lang="en-US" sz="2500">
                  <a:solidFill>
                    <a:srgbClr val="CC4125"/>
                  </a:solidFill>
                </a:rPr>
                <a:t>10.</a:t>
              </a:r>
            </a:p>
          </p:txBody>
        </p:sp>
        <p:sp>
          <p:nvSpPr>
            <p:cNvPr id="156" name="Shape 156"/>
            <p:cNvSpPr txBox="1"/>
            <p:nvPr/>
          </p:nvSpPr>
          <p:spPr>
            <a:xfrm>
              <a:off x="28947575" y="6622900"/>
              <a:ext cx="425400" cy="445800"/>
            </a:xfrm>
            <a:prstGeom prst="rect">
              <a:avLst/>
            </a:prstGeom>
            <a:noFill/>
            <a:ln>
              <a:noFill/>
            </a:ln>
          </p:spPr>
          <p:txBody>
            <a:bodyPr lIns="91425" tIns="91425" rIns="91425" bIns="91425" anchor="t" anchorCtr="0">
              <a:noAutofit/>
            </a:bodyPr>
            <a:lstStyle/>
            <a:p>
              <a:r>
                <a:rPr lang="en-US" sz="2500">
                  <a:solidFill>
                    <a:srgbClr val="CC4125"/>
                  </a:solidFill>
                </a:rPr>
                <a:t>5.</a:t>
              </a:r>
            </a:p>
          </p:txBody>
        </p:sp>
        <p:sp>
          <p:nvSpPr>
            <p:cNvPr id="157" name="Shape 157"/>
            <p:cNvSpPr txBox="1"/>
            <p:nvPr/>
          </p:nvSpPr>
          <p:spPr>
            <a:xfrm>
              <a:off x="28236875" y="6458675"/>
              <a:ext cx="758700" cy="445800"/>
            </a:xfrm>
            <a:prstGeom prst="rect">
              <a:avLst/>
            </a:prstGeom>
            <a:noFill/>
            <a:ln>
              <a:noFill/>
            </a:ln>
          </p:spPr>
          <p:txBody>
            <a:bodyPr lIns="91425" tIns="91425" rIns="91425" bIns="91425" anchor="t" anchorCtr="0">
              <a:noAutofit/>
            </a:bodyPr>
            <a:lstStyle/>
            <a:p>
              <a:r>
                <a:rPr lang="en-US" sz="2500">
                  <a:solidFill>
                    <a:srgbClr val="CC4125"/>
                  </a:solidFill>
                </a:rPr>
                <a:t>3./4.*</a:t>
              </a:r>
            </a:p>
          </p:txBody>
        </p:sp>
      </p:grpSp>
      <p:sp>
        <p:nvSpPr>
          <p:cNvPr id="158" name="Shape 158"/>
          <p:cNvSpPr txBox="1"/>
          <p:nvPr/>
        </p:nvSpPr>
        <p:spPr>
          <a:xfrm>
            <a:off x="29280625" y="15281436"/>
            <a:ext cx="13491600" cy="4902750"/>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800" b="1" dirty="0">
                <a:solidFill>
                  <a:schemeClr val="dk1"/>
                </a:solidFill>
              </a:rPr>
              <a:t>Because our own node’s hardware could not respond quickly enough to reliably ACK data requests, the connection only lasted for roughly a second.</a:t>
            </a:r>
          </a:p>
          <a:p>
            <a:pPr marL="640080" indent="-640080" algn="just">
              <a:buClr>
                <a:schemeClr val="dk1"/>
              </a:buClr>
              <a:buSzPct val="100000"/>
              <a:buFont typeface="Arial"/>
              <a:buChar char="●"/>
            </a:pPr>
            <a:r>
              <a:rPr lang="en-US" sz="3800" b="1" dirty="0">
                <a:solidFill>
                  <a:schemeClr val="dk1"/>
                </a:solidFill>
              </a:rPr>
              <a:t>Using a simulator, a preliminary implementation of the challenge-response system proved workable</a:t>
            </a:r>
            <a:r>
              <a:rPr lang="en-US" sz="3900" b="1" dirty="0">
                <a:solidFill>
                  <a:schemeClr val="dk1"/>
                </a:solidFill>
              </a:rPr>
              <a:t>.</a:t>
            </a:r>
          </a:p>
        </p:txBody>
      </p:sp>
      <p:pic>
        <p:nvPicPr>
          <p:cNvPr id="159" name="Shape 159" descr="ss2.png"/>
          <p:cNvPicPr preferRelativeResize="0"/>
          <p:nvPr/>
        </p:nvPicPr>
        <p:blipFill rotWithShape="1">
          <a:blip r:embed="rId8">
            <a:alphaModFix/>
          </a:blip>
          <a:srcRect t="23556" r="18447" b="-538"/>
          <a:stretch/>
        </p:blipFill>
        <p:spPr>
          <a:xfrm>
            <a:off x="29595333" y="19016661"/>
            <a:ext cx="13087736" cy="7486647"/>
          </a:xfrm>
          <a:prstGeom prst="rect">
            <a:avLst/>
          </a:prstGeom>
          <a:noFill/>
          <a:ln>
            <a:noFill/>
          </a:ln>
        </p:spPr>
      </p:pic>
      <p:sp>
        <p:nvSpPr>
          <p:cNvPr id="160" name="Shape 160"/>
          <p:cNvSpPr txBox="1"/>
          <p:nvPr/>
        </p:nvSpPr>
        <p:spPr>
          <a:xfrm>
            <a:off x="29300525" y="27127687"/>
            <a:ext cx="13491600" cy="5055061"/>
          </a:xfrm>
          <a:prstGeom prst="rect">
            <a:avLst/>
          </a:prstGeom>
          <a:noFill/>
          <a:ln>
            <a:noFill/>
          </a:ln>
        </p:spPr>
        <p:txBody>
          <a:bodyPr lIns="399945" tIns="174510" rIns="399945" bIns="174510" anchor="t" anchorCtr="0">
            <a:noAutofit/>
          </a:bodyPr>
          <a:lstStyle/>
          <a:p>
            <a:pPr marL="640080" indent="-640080" algn="just">
              <a:buClr>
                <a:schemeClr val="dk1"/>
              </a:buClr>
              <a:buSzPct val="100000"/>
              <a:buFont typeface="Arial"/>
              <a:buChar char="●"/>
            </a:pPr>
            <a:r>
              <a:rPr lang="en-US" sz="3900" b="1" dirty="0">
                <a:solidFill>
                  <a:schemeClr val="dk1"/>
                </a:solidFill>
              </a:rPr>
              <a:t>The handshake-spoofing attack does succeed.</a:t>
            </a:r>
          </a:p>
          <a:p>
            <a:pPr marL="1037907" lvl="1" indent="-646747" algn="just">
              <a:buClr>
                <a:schemeClr val="dk1"/>
              </a:buClr>
              <a:buSzPct val="100000"/>
              <a:buFont typeface="Noto Sans Symbols"/>
              <a:buChar char="●"/>
            </a:pPr>
            <a:r>
              <a:rPr lang="en-US" sz="3400" dirty="0">
                <a:solidFill>
                  <a:schemeClr val="dk1"/>
                </a:solidFill>
              </a:rPr>
              <a:t>However, hardware limitations prevented us from determining how long the end device can feasibly be kept connected</a:t>
            </a:r>
          </a:p>
          <a:p>
            <a:pPr marL="640080" indent="-640080" algn="just">
              <a:buClr>
                <a:schemeClr val="dk1"/>
              </a:buClr>
              <a:buSzPct val="100000"/>
              <a:buFont typeface="Arial"/>
              <a:buChar char="●"/>
            </a:pPr>
            <a:r>
              <a:rPr lang="en-US" sz="3900" b="1" dirty="0">
                <a:solidFill>
                  <a:schemeClr val="dk1"/>
                </a:solidFill>
              </a:rPr>
              <a:t>The challenge-response method has the potential to be an effective countermeasure.</a:t>
            </a:r>
          </a:p>
          <a:p>
            <a:pPr marL="1037907" lvl="1" indent="-646747" algn="just">
              <a:buClr>
                <a:schemeClr val="dk1"/>
              </a:buClr>
              <a:buSzPct val="100000"/>
              <a:buFont typeface="Noto Sans Symbols"/>
              <a:buChar char="●"/>
            </a:pPr>
            <a:r>
              <a:rPr lang="en-US" sz="3400" dirty="0">
                <a:solidFill>
                  <a:schemeClr val="dk1"/>
                </a:solidFill>
              </a:rPr>
              <a:t>If the end device’s memory permits a reasonably sized cache, the network resource cost will be low under normal conditions</a:t>
            </a:r>
          </a:p>
        </p:txBody>
      </p:sp>
    </p:spTree>
  </p:cSld>
  <p:clrMapOvr>
    <a:masterClrMapping/>
  </p:clrMapOvr>
</p:sld>
</file>

<file path=ppt/theme/theme1.xml><?xml version="1.0" encoding="utf-8"?>
<a:theme xmlns:a="http://schemas.openxmlformats.org/drawingml/2006/main" name="Custom Desig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733</Words>
  <Application>Microsoft Macintosh PowerPoint</Application>
  <PresentationFormat>Custom</PresentationFormat>
  <Paragraphs>84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Custom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FIU</cp:lastModifiedBy>
  <cp:revision>2</cp:revision>
  <dcterms:modified xsi:type="dcterms:W3CDTF">2019-07-18T17:30:59Z</dcterms:modified>
</cp:coreProperties>
</file>