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82" r:id="rId15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51F9B9-F663-40B5-B6E3-F3035347924E}" type="datetimeFigureOut">
              <a:rPr lang="en-US" altLang="en-US"/>
              <a:pPr/>
              <a:t>6/21/2019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F15D38-69F6-44B1-81D3-0A58A0163B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590101-376E-4DB3-8FB2-BC60AFEED833}" type="datetimeFigureOut">
              <a:rPr lang="en-US" altLang="en-US"/>
              <a:pPr/>
              <a:t>6/21/2019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999201-7F8E-448A-A3F1-50686AB250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ASACAD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0F668-E612-4B83-B579-BCE6663A0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15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ASACAD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0EC05-6014-4372-9CD8-BDACBAE825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99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ASACAD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288AE-8224-4B8E-BF88-C23509FD8A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60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7000" y="7162800"/>
            <a:ext cx="3276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ASACAD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70275" y="7162800"/>
            <a:ext cx="4810125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61400" y="7162800"/>
            <a:ext cx="738188" cy="288925"/>
          </a:xfrm>
        </p:spPr>
        <p:txBody>
          <a:bodyPr/>
          <a:lstStyle>
            <a:lvl1pPr>
              <a:defRPr/>
            </a:lvl1pPr>
          </a:lstStyle>
          <a:p>
            <a:fld id="{C9099FAB-0B04-41E7-815B-2A0DAB09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71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ASACAD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E4DFD-87D9-4DC4-89B7-DEF2F386A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39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ASACAD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CCC4-FDFF-4742-93B7-A7B84D3ECB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71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ASACAD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7D878-8CDD-47D0-9FB7-CE9F0E259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66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ASACAD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240CD-AF4C-4C79-98FE-EB7838B3E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83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ASACAD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583D5A-09FF-4D48-BEE9-A726345DA4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71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ASACAD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6E297-315C-4B78-8962-BC03986C13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65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ASACAD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C2A1C-C092-4754-A42F-4B208228B4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60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7162800"/>
            <a:ext cx="34798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ASACAD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7162800"/>
            <a:ext cx="54197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18613" y="7162800"/>
            <a:ext cx="8143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B45AEC-CBCC-425A-AE76-FEDAA31FC3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ahoma" pitchFamily="34" charset="0"/>
          <a:ea typeface="MS PGothic" panose="020B0600070205080204" pitchFamily="34" charset="-128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ahoma" pitchFamily="34" charset="0"/>
          <a:ea typeface="Tahoma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ahoma" pitchFamily="34" charset="0"/>
          <a:ea typeface="Tahoma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ahoma" pitchFamily="34" charset="0"/>
          <a:ea typeface="Tahoma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ahoma" pitchFamily="34" charset="0"/>
          <a:ea typeface="Tahoma" charset="0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270000" y="381000"/>
            <a:ext cx="7640638" cy="2703513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altLang="en-US" sz="5300" smtClean="0">
                <a:solidFill>
                  <a:srgbClr val="993300"/>
                </a:solidFill>
                <a:latin typeface="Arial" panose="020B0604020202020204" pitchFamily="34" charset="0"/>
              </a:rPr>
              <a:t>Tips for Writing </a:t>
            </a:r>
            <a:br>
              <a:rPr lang="en-US" altLang="en-US" sz="5300" smtClean="0">
                <a:solidFill>
                  <a:srgbClr val="993300"/>
                </a:solidFill>
                <a:latin typeface="Arial" panose="020B0604020202020204" pitchFamily="34" charset="0"/>
              </a:rPr>
            </a:br>
            <a:r>
              <a:rPr lang="en-US" altLang="en-US" sz="5300" smtClean="0">
                <a:solidFill>
                  <a:srgbClr val="993300"/>
                </a:solidFill>
                <a:latin typeface="Arial" panose="020B0604020202020204" pitchFamily="34" charset="0"/>
              </a:rPr>
              <a:t>Academic Papers</a:t>
            </a:r>
          </a:p>
        </p:txBody>
      </p:sp>
      <p:sp>
        <p:nvSpPr>
          <p:cNvPr id="15362" name="Rectangle 19"/>
          <p:cNvSpPr>
            <a:spLocks noChangeArrowheads="1"/>
          </p:cNvSpPr>
          <p:nvPr/>
        </p:nvSpPr>
        <p:spPr bwMode="auto">
          <a:xfrm>
            <a:off x="2413000" y="3124200"/>
            <a:ext cx="56388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800">
                <a:latin typeface="Verdana" panose="020B0604030504040204" pitchFamily="34" charset="0"/>
              </a:rPr>
              <a:t>Kemal Akkaya</a:t>
            </a:r>
            <a:endParaRPr lang="en-US" altLang="en-US" sz="1000">
              <a:latin typeface="Verdana" panose="020B0604030504040204" pitchFamily="34" charset="0"/>
            </a:endParaRPr>
          </a:p>
          <a:p>
            <a:pPr algn="ctr"/>
            <a:endParaRPr lang="en-US" altLang="en-US" sz="1000">
              <a:latin typeface="Verdana" panose="020B0604030504040204" pitchFamily="34" charset="0"/>
            </a:endParaRPr>
          </a:p>
          <a:p>
            <a:pPr algn="ctr"/>
            <a:r>
              <a:rPr lang="en-US" altLang="en-US" sz="2000">
                <a:latin typeface="Verdana" panose="020B0604030504040204" pitchFamily="34" charset="0"/>
              </a:rPr>
              <a:t>Florida International University</a:t>
            </a:r>
          </a:p>
          <a:p>
            <a:pPr algn="ctr"/>
            <a:r>
              <a:rPr lang="en-US" altLang="en-US" sz="1600">
                <a:latin typeface="Verdana" panose="020B0604030504040204" pitchFamily="34" charset="0"/>
              </a:rPr>
              <a:t>kakkaya@fiu.edu</a:t>
            </a:r>
          </a:p>
        </p:txBody>
      </p:sp>
      <p:pic>
        <p:nvPicPr>
          <p:cNvPr id="15363" name="Picture 2" descr="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648200"/>
            <a:ext cx="16764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 algn="l" eaLnBrk="1" hangingPunct="1">
              <a:lnSpc>
                <a:spcPct val="95000"/>
              </a:lnSpc>
            </a:pPr>
            <a:r>
              <a:rPr lang="en-US" altLang="en-US" sz="4000" smtClean="0">
                <a:solidFill>
                  <a:srgbClr val="993300"/>
                </a:solidFill>
                <a:latin typeface="Arial" panose="020B0604020202020204" pitchFamily="34" charset="0"/>
              </a:rPr>
              <a:t>8. Don</a:t>
            </a:r>
            <a:r>
              <a:rPr lang="ja-JP" altLang="en-US" sz="4000" smtClean="0">
                <a:solidFill>
                  <a:srgbClr val="9933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4000" smtClean="0">
                <a:solidFill>
                  <a:srgbClr val="993300"/>
                </a:solidFill>
                <a:latin typeface="Arial" panose="020B0604020202020204" pitchFamily="34" charset="0"/>
              </a:rPr>
              <a:t>t overstate/understate your results</a:t>
            </a:r>
            <a:endParaRPr lang="en-US" altLang="en-US" sz="4000" smtClean="0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Overstatement mistake: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ja-JP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“</a:t>
            </a:r>
            <a:r>
              <a:rPr lang="en-US" altLang="ja-JP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We show that X is prevalent in the Internet</a:t>
            </a:r>
            <a:r>
              <a:rPr lang="ja-JP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”</a:t>
            </a:r>
            <a:endParaRPr lang="en-US" altLang="ja-JP" smtClean="0">
              <a:ea typeface="MS PGothic" panose="020B0600070205080204" pitchFamily="34" charset="-128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ja-JP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“</a:t>
            </a:r>
            <a:r>
              <a:rPr lang="en-US" altLang="ja-JP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We show that X is better than Y</a:t>
            </a:r>
            <a:r>
              <a:rPr lang="ja-JP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”</a:t>
            </a:r>
            <a:endParaRPr lang="en-US" altLang="ja-JP" smtClean="0">
              <a:ea typeface="MS PGothic" panose="020B0600070205080204" pitchFamily="34" charset="-128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when only actually shown for one/small/limited cases</a:t>
            </a:r>
            <a:endParaRPr lang="en-US" altLang="en-US" smtClean="0">
              <a:ea typeface="Tahoma" panose="020B0604030504040204" pitchFamily="34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Understatement mistake: fail to consider broader implications of your work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if your result is small, interest will be small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ja-JP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“</a:t>
            </a:r>
            <a:r>
              <a:rPr lang="en-US" altLang="ja-JP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rock the world</a:t>
            </a:r>
            <a:r>
              <a:rPr lang="ja-JP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”</a:t>
            </a:r>
            <a:endParaRPr lang="en-US" altLang="ja-JP" smtClean="0">
              <a:ea typeface="MS PGothic" panose="020B0600070205080204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altLang="en-US" sz="310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altLang="en-US" sz="31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1DFE76A-24AF-4BDA-8D8E-20C0000588D5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 algn="l" eaLnBrk="1" hangingPunct="1">
              <a:lnSpc>
                <a:spcPct val="95000"/>
              </a:lnSpc>
            </a:pPr>
            <a:r>
              <a:rPr lang="en-US" altLang="en-US" smtClean="0">
                <a:solidFill>
                  <a:srgbClr val="993300"/>
                </a:solidFill>
                <a:latin typeface="Arial" panose="020B0604020202020204" pitchFamily="34" charset="0"/>
              </a:rPr>
              <a:t>9. Study the art of writing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Writing well gives you an </a:t>
            </a:r>
            <a:r>
              <a:rPr lang="ja-JP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“</a:t>
            </a:r>
            <a:r>
              <a:rPr lang="en-US" altLang="ja-JP" sz="31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unfair advantage</a:t>
            </a:r>
            <a:r>
              <a:rPr lang="ja-JP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”</a:t>
            </a:r>
            <a:endParaRPr lang="en-US" altLang="ja-JP" smtClean="0">
              <a:ea typeface="MS PGothic" panose="020B0600070205080204" pitchFamily="34" charset="-128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993300"/>
              </a:buClr>
              <a:buFontTx/>
              <a:buChar char="•"/>
            </a:pPr>
            <a:r>
              <a:rPr lang="en-US" altLang="en-US" sz="3100" i="1" smtClean="0">
                <a:solidFill>
                  <a:srgbClr val="9933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Writing well matters in getting your work published in top venues</a:t>
            </a:r>
            <a:endParaRPr lang="en-US" altLang="en-US" smtClean="0">
              <a:ea typeface="Tahoma" panose="020B0604030504040204" pitchFamily="34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Highly recommended: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i="1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The Elements of Style,</a:t>
            </a: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W. Strunk, E.B. White, Macmillan Publishing, 1979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i="1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Writing for Computer Science: The Art of Effective Communication,</a:t>
            </a: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Justin Sobel, Springer 1997. </a:t>
            </a:r>
            <a:endParaRPr lang="en-US" altLang="en-US" smtClean="0">
              <a:ea typeface="Tahoma" panose="020B0604030504040204" pitchFamily="34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Who do </a:t>
            </a:r>
            <a:r>
              <a:rPr lang="en-US" altLang="en-US" sz="3100" i="1" smtClean="0">
                <a:solidFill>
                  <a:srgbClr val="9933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you</a:t>
            </a: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think are the best writers in your area: </a:t>
            </a:r>
            <a:r>
              <a:rPr lang="en-US" altLang="en-US" sz="3100" i="1" smtClean="0">
                <a:solidFill>
                  <a:srgbClr val="9933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study their style</a:t>
            </a:r>
            <a:endParaRPr lang="en-US" altLang="en-US" smtClean="0">
              <a:ea typeface="Tahoma" panose="020B060403050404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endParaRPr lang="en-US" altLang="en-US" sz="3100" i="1" smtClean="0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05557D2-4823-45C3-BCB1-75A75BFC2099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 algn="l" eaLnBrk="1" hangingPunct="1">
              <a:lnSpc>
                <a:spcPct val="95000"/>
              </a:lnSpc>
            </a:pPr>
            <a:r>
              <a:rPr lang="en-US" altLang="en-US" smtClean="0">
                <a:solidFill>
                  <a:srgbClr val="993300"/>
                </a:solidFill>
                <a:latin typeface="Arial" panose="020B0604020202020204" pitchFamily="34" charset="0"/>
              </a:rPr>
              <a:t>10. Good writing takes times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Give yourself time to reflect, write, review, refine</a:t>
            </a:r>
            <a:endParaRPr lang="en-US" altLang="en-US" smtClean="0">
              <a:ea typeface="Tahoma" panose="020B0604030504040204" pitchFamily="34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Give others a chance to read/review and provide feedback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get a reader</a:t>
            </a:r>
            <a:r>
              <a:rPr lang="ja-JP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’</a:t>
            </a:r>
            <a:r>
              <a:rPr lang="en-US" altLang="ja-JP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 point of view</a:t>
            </a:r>
            <a:endParaRPr lang="en-US" altLang="ja-JP" smtClean="0">
              <a:ea typeface="MS PGothic" panose="020B0600070205080204" pitchFamily="34" charset="-128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find a good writer/editor to critique your writing</a:t>
            </a:r>
            <a:endParaRPr lang="en-US" altLang="en-US" smtClean="0">
              <a:ea typeface="Tahoma" panose="020B0604030504040204" pitchFamily="34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Starting a paper three days before the deadline, while results are still being generated, is a non-starter</a:t>
            </a:r>
            <a:endParaRPr lang="en-US" altLang="en-US" smtClean="0">
              <a:ea typeface="Tahoma" panose="020B060403050404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endParaRPr lang="en-US" altLang="en-US" sz="31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96C025B-8E2A-446D-AA1D-36776A386CD8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altLang="en-US" sz="4300" smtClean="0">
                <a:solidFill>
                  <a:srgbClr val="990000"/>
                </a:solidFill>
                <a:latin typeface="Arial" panose="020B0604020202020204" pitchFamily="34" charset="0"/>
              </a:rPr>
              <a:t>Typical paper rejection reasons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6375" y="1166813"/>
            <a:ext cx="9750425" cy="6300787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27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No application for the work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7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Make sure you have applications. Spend time on finding useful applications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27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Literature review is incomplete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7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Make sure you did a comprehensive survey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7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Distinguish yourself from the literature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7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Include more recent works to show that you did your job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27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Presentation is poor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7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Structured sections, bullets, figures, notation, transitions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7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Good organization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7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No wording, grammar errors - print &amp; proofread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27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Theoretical analysis is missing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7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In addition to experiments/simulation, make sure you did theoretical analysis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27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 Result discussions are shallow</a:t>
            </a:r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6AD74A5-9E73-4D62-A45E-BF2ACAD19E90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800000"/>
                </a:solidFill>
              </a:rPr>
              <a:t>Credits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J. Kurose, UMass</a:t>
            </a:r>
          </a:p>
          <a:p>
            <a:pPr eaLnBrk="1" hangingPunct="1"/>
            <a:r>
              <a:rPr lang="en-US" altLang="en-US" smtClean="0"/>
              <a:t>S. Keshav, Waterloo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86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0C88024-5AD9-46CE-8D2B-42B70C7DD822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812800" y="457200"/>
            <a:ext cx="8636000" cy="1271588"/>
          </a:xfrm>
        </p:spPr>
        <p:txBody>
          <a:bodyPr lIns="0" tIns="0" rIns="0" bIns="0"/>
          <a:lstStyle/>
          <a:p>
            <a:pPr algn="l" eaLnBrk="1" hangingPunct="1">
              <a:lnSpc>
                <a:spcPct val="95000"/>
              </a:lnSpc>
            </a:pPr>
            <a:r>
              <a:rPr lang="en-US" altLang="en-US" smtClean="0">
                <a:solidFill>
                  <a:srgbClr val="993300"/>
                </a:solidFill>
              </a:rPr>
              <a:t>1: Every paper tells a story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736600" y="1676400"/>
            <a:ext cx="8686800" cy="51816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en-US" smtClean="0">
                <a:solidFill>
                  <a:srgbClr val="000000"/>
                </a:solidFill>
              </a:rPr>
              <a:t>What is the </a:t>
            </a:r>
            <a:r>
              <a:rPr lang="ja-JP" altLang="en-US" smtClean="0">
                <a:solidFill>
                  <a:srgbClr val="000000"/>
                </a:solidFill>
              </a:rPr>
              <a:t>“</a:t>
            </a:r>
            <a:r>
              <a:rPr lang="en-US" altLang="ja-JP" smtClean="0">
                <a:solidFill>
                  <a:srgbClr val="000000"/>
                </a:solidFill>
              </a:rPr>
              <a:t>elevator pitch</a:t>
            </a:r>
            <a:r>
              <a:rPr lang="ja-JP" altLang="en-US" smtClean="0">
                <a:solidFill>
                  <a:srgbClr val="000000"/>
                </a:solidFill>
              </a:rPr>
              <a:t>”</a:t>
            </a:r>
            <a:r>
              <a:rPr lang="en-US" altLang="ja-JP" smtClean="0">
                <a:solidFill>
                  <a:srgbClr val="000000"/>
                </a:solidFill>
              </a:rPr>
              <a:t> of your story?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altLang="en-US" sz="2400" smtClean="0">
                <a:solidFill>
                  <a:srgbClr val="000000"/>
                </a:solidFill>
                <a:ea typeface="Tahoma" panose="020B0604030504040204" pitchFamily="34" charset="0"/>
              </a:rPr>
              <a:t>Elevator pitch = summary that is short enough to give during an elevator ride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600075" y="3387725"/>
            <a:ext cx="9058275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8572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en-US" sz="31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 story is </a:t>
            </a:r>
            <a:r>
              <a:rPr lang="en-US" altLang="en-US" sz="3100" i="1">
                <a:solidFill>
                  <a:srgbClr val="9933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lang="en-US" altLang="en-US" sz="31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what you did, but rather</a:t>
            </a:r>
            <a:endParaRPr lang="en-US" altLang="en-US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2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what you show, new ideas, new insights</a:t>
            </a:r>
            <a:endParaRPr lang="en-US" altLang="en-US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2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why interesting, important?</a:t>
            </a:r>
          </a:p>
          <a:p>
            <a:pPr lvl="2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endParaRPr lang="en-US" altLang="en-US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en-US" sz="31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Why is the story of interest to others?</a:t>
            </a:r>
            <a:endParaRPr lang="en-US" altLang="en-US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2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universal truths, hot topic, surprises or unexpected results?</a:t>
            </a:r>
          </a:p>
          <a:p>
            <a:pPr lvl="2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endParaRPr lang="en-US" altLang="en-US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lnSpc>
                <a:spcPct val="95000"/>
              </a:lnSpc>
              <a:buClr>
                <a:srgbClr val="993300"/>
              </a:buClr>
              <a:buSzPct val="100000"/>
              <a:buFontTx/>
              <a:buChar char="•"/>
            </a:pPr>
            <a:r>
              <a:rPr lang="en-US" altLang="en-US" sz="3100">
                <a:solidFill>
                  <a:srgbClr val="9933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Know your story!</a:t>
            </a: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52B1BB4-9409-46DE-97B0-9AF9090B0717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altLang="en-US" sz="4300" smtClean="0">
                <a:solidFill>
                  <a:srgbClr val="990000"/>
                </a:solidFill>
              </a:rPr>
              <a:t>1: Every paper tells a story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9400" y="1524000"/>
            <a:ext cx="9664700" cy="510540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ea typeface="Tahoma" panose="020B0604030504040204" pitchFamily="34" charset="0"/>
              </a:rPr>
              <a:t>Do not think that your idea is silly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3100" smtClean="0">
                <a:solidFill>
                  <a:srgbClr val="000000"/>
                </a:solidFill>
              </a:rPr>
              <a:t> </a:t>
            </a:r>
            <a:endParaRPr lang="en-US" altLang="en-US" smtClean="0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700" smtClean="0">
                <a:solidFill>
                  <a:srgbClr val="000000"/>
                </a:solidFill>
                <a:ea typeface="Tahoma" panose="020B0604030504040204" pitchFamily="34" charset="0"/>
              </a:rPr>
              <a:t>You may see someone else publishing the same idea in the near future 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700" smtClean="0">
                <a:solidFill>
                  <a:srgbClr val="000000"/>
                </a:solidFill>
                <a:ea typeface="Tahoma" panose="020B0604030504040204" pitchFamily="34" charset="0"/>
              </a:rPr>
              <a:t>Try writing down your ideas on a piece of paper to see if you can convince yourself 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700" smtClean="0">
                <a:solidFill>
                  <a:srgbClr val="000000"/>
                </a:solidFill>
                <a:ea typeface="Tahoma" panose="020B0604030504040204" pitchFamily="34" charset="0"/>
              </a:rPr>
              <a:t>Do not be "perfectionist", you will never be able to start 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3100" smtClean="0">
                <a:solidFill>
                  <a:srgbClr val="000000"/>
                </a:solidFill>
              </a:rPr>
              <a:t> </a:t>
            </a:r>
            <a:endParaRPr lang="en-US" altLang="en-US" smtClean="0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ea typeface="Tahoma" panose="020B0604030504040204" pitchFamily="34" charset="0"/>
              </a:rPr>
              <a:t>Every idea, even weak, can be presented as a paper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3100" smtClean="0">
                <a:solidFill>
                  <a:srgbClr val="000000"/>
                </a:solidFill>
              </a:rPr>
              <a:t> </a:t>
            </a:r>
            <a:endParaRPr lang="en-US" altLang="en-US" smtClean="0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700" smtClean="0">
                <a:solidFill>
                  <a:srgbClr val="000000"/>
                </a:solidFill>
                <a:ea typeface="Tahoma" panose="020B0604030504040204" pitchFamily="34" charset="0"/>
              </a:rPr>
              <a:t>The point is how to and where to sell it 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700" smtClean="0">
                <a:solidFill>
                  <a:srgbClr val="000000"/>
                </a:solidFill>
                <a:ea typeface="Tahoma" panose="020B0604030504040204" pitchFamily="34" charset="0"/>
              </a:rPr>
              <a:t>Set a target conference, workshop, journal and go ahead </a:t>
            </a:r>
          </a:p>
        </p:txBody>
      </p:sp>
      <p:sp>
        <p:nvSpPr>
          <p:cNvPr id="1741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05B1D04-D50C-4AD3-AD63-6314C826953A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 algn="l" eaLnBrk="1" hangingPunct="1">
              <a:lnSpc>
                <a:spcPct val="95000"/>
              </a:lnSpc>
            </a:pPr>
            <a:r>
              <a:rPr lang="en-US" altLang="en-US" smtClean="0">
                <a:solidFill>
                  <a:srgbClr val="993300"/>
                </a:solidFill>
              </a:rPr>
              <a:t>2. Write top down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 lvl="1" indent="-342900" eaLnBrk="1" hangingPunct="1">
              <a:lnSpc>
                <a:spcPts val="34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ea typeface="Tahoma" panose="020B0604030504040204" pitchFamily="34" charset="0"/>
              </a:rPr>
              <a:t>Most human beings think this way!</a:t>
            </a:r>
          </a:p>
          <a:p>
            <a:pPr lvl="1" indent="-342900" eaLnBrk="1" hangingPunct="1">
              <a:lnSpc>
                <a:spcPts val="34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altLang="en-US" smtClean="0">
              <a:ea typeface="Tahoma" panose="020B0604030504040204" pitchFamily="34" charset="0"/>
            </a:endParaRPr>
          </a:p>
          <a:p>
            <a:pPr lvl="1" indent="-342900" eaLnBrk="1" hangingPunct="1">
              <a:lnSpc>
                <a:spcPts val="34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ea typeface="Tahoma" panose="020B0604030504040204" pitchFamily="34" charset="0"/>
              </a:rPr>
              <a:t>State broad themes/ideas first, then go into detail</a:t>
            </a:r>
          </a:p>
          <a:p>
            <a:pPr lvl="2" indent="-342900" eaLnBrk="1" hangingPunct="1">
              <a:lnSpc>
                <a:spcPts val="3400"/>
              </a:lnSpc>
              <a:spcBef>
                <a:spcPct val="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altLang="en-US" sz="1900" smtClean="0">
                <a:solidFill>
                  <a:srgbClr val="000000"/>
                </a:solidFill>
                <a:ea typeface="Tahoma" panose="020B0604030504040204" pitchFamily="34" charset="0"/>
              </a:rPr>
              <a:t>context, context, context</a:t>
            </a:r>
          </a:p>
          <a:p>
            <a:pPr lvl="2" indent="-342900" eaLnBrk="1" hangingPunct="1">
              <a:lnSpc>
                <a:spcPts val="3400"/>
              </a:lnSpc>
              <a:spcBef>
                <a:spcPct val="0"/>
              </a:spcBef>
              <a:buClr>
                <a:srgbClr val="000000"/>
              </a:buClr>
            </a:pPr>
            <a:endParaRPr lang="en-US" altLang="en-US" smtClean="0">
              <a:ea typeface="Tahoma" panose="020B0604030504040204" pitchFamily="34" charset="0"/>
            </a:endParaRPr>
          </a:p>
          <a:p>
            <a:pPr lvl="1" indent="-342900" eaLnBrk="1" hangingPunct="1">
              <a:lnSpc>
                <a:spcPts val="34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ea typeface="Tahoma" panose="020B0604030504040204" pitchFamily="34" charset="0"/>
              </a:rPr>
              <a:t>Even when going into detail … write top down!</a:t>
            </a:r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64FF066-E1A3-4A1C-9B4B-559BDABF4DF7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 algn="l" eaLnBrk="1" hangingPunct="1">
              <a:lnSpc>
                <a:spcPct val="95000"/>
              </a:lnSpc>
            </a:pPr>
            <a:r>
              <a:rPr lang="en-US" altLang="en-US" smtClean="0">
                <a:solidFill>
                  <a:srgbClr val="993300"/>
                </a:solidFill>
                <a:latin typeface="Arial" panose="020B0604020202020204" pitchFamily="34" charset="0"/>
              </a:rPr>
              <a:t>3 Introduction: crucial, formulaic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 lvl="1" indent="-342900" eaLnBrk="1" hangingPunct="1"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ea typeface="Tahoma" panose="020B0604030504040204" pitchFamily="34" charset="0"/>
              </a:rPr>
              <a:t>If reader not excited by intro, paper is lost</a:t>
            </a:r>
            <a:endParaRPr lang="en-US" altLang="en-US" smtClean="0">
              <a:ea typeface="Tahoma" panose="020B0604030504040204" pitchFamily="34" charset="0"/>
            </a:endParaRPr>
          </a:p>
          <a:p>
            <a:pPr lvl="1" indent="-342900" eaLnBrk="1" hangingPunct="1"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ea typeface="Tahoma" panose="020B0604030504040204" pitchFamily="34" charset="0"/>
              </a:rPr>
              <a:t>Recipe: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ea typeface="Tahoma" panose="020B0604030504040204" pitchFamily="34" charset="0"/>
              </a:rPr>
              <a:t>para. 1: motivation: broadly, what is problem area, why important? 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ea typeface="Tahoma" panose="020B0604030504040204" pitchFamily="34" charset="0"/>
              </a:rPr>
              <a:t>para. 2: narrow down: what is problem you specifically consider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ea typeface="Tahoma" panose="020B0604030504040204" pitchFamily="34" charset="0"/>
              </a:rPr>
              <a:t>para. 3: </a:t>
            </a:r>
            <a:r>
              <a:rPr lang="ja-JP" altLang="en-US" sz="2300" smtClean="0">
                <a:solidFill>
                  <a:srgbClr val="000000"/>
                </a:solidFill>
                <a:ea typeface="MS PGothic" panose="020B0600070205080204" pitchFamily="34" charset="-128"/>
              </a:rPr>
              <a:t>“</a:t>
            </a:r>
            <a:r>
              <a:rPr lang="en-US" altLang="ja-JP" sz="2300" smtClean="0">
                <a:solidFill>
                  <a:srgbClr val="000000"/>
                </a:solidFill>
                <a:ea typeface="MS PGothic" panose="020B0600070205080204" pitchFamily="34" charset="-128"/>
              </a:rPr>
              <a:t>In the paper, we ….</a:t>
            </a:r>
            <a:r>
              <a:rPr lang="ja-JP" altLang="en-US" sz="2300" smtClean="0">
                <a:solidFill>
                  <a:srgbClr val="000000"/>
                </a:solidFill>
                <a:ea typeface="MS PGothic" panose="020B0600070205080204" pitchFamily="34" charset="-128"/>
              </a:rPr>
              <a:t>”</a:t>
            </a:r>
            <a:r>
              <a:rPr lang="en-US" altLang="ja-JP" sz="2300" smtClean="0">
                <a:solidFill>
                  <a:srgbClr val="000000"/>
                </a:solidFill>
                <a:ea typeface="MS PGothic" panose="020B0600070205080204" pitchFamily="34" charset="-128"/>
              </a:rPr>
              <a:t>: most crucial paragraph, tell your elevator pitch</a:t>
            </a:r>
            <a:endParaRPr lang="en-US" altLang="ja-JP" smtClean="0">
              <a:ea typeface="MS PGothic" panose="020B0600070205080204" pitchFamily="34" charset="-128"/>
            </a:endParaRPr>
          </a:p>
          <a:p>
            <a:pPr marL="857250" lvl="2" indent="-285750" eaLnBrk="1" hangingPunct="1"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ea typeface="Tahoma" panose="020B0604030504040204" pitchFamily="34" charset="0"/>
              </a:rPr>
              <a:t>para. 4: how different/better/relates to other work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ea typeface="Tahoma" panose="020B0604030504040204" pitchFamily="34" charset="0"/>
              </a:rPr>
              <a:t>para. 5: </a:t>
            </a:r>
            <a:r>
              <a:rPr lang="ja-JP" altLang="en-US" sz="2300" smtClean="0">
                <a:solidFill>
                  <a:srgbClr val="000000"/>
                </a:solidFill>
                <a:ea typeface="MS PGothic" panose="020B0600070205080204" pitchFamily="34" charset="-128"/>
              </a:rPr>
              <a:t>“</a:t>
            </a:r>
            <a:r>
              <a:rPr lang="en-US" altLang="ja-JP" sz="2300" smtClean="0">
                <a:solidFill>
                  <a:srgbClr val="000000"/>
                </a:solidFill>
                <a:ea typeface="MS PGothic" panose="020B0600070205080204" pitchFamily="34" charset="-128"/>
              </a:rPr>
              <a:t>The remainder of this paper is structured as follows</a:t>
            </a:r>
            <a:r>
              <a:rPr lang="ja-JP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”</a:t>
            </a:r>
            <a:endParaRPr lang="en-US" altLang="ja-JP" smtClean="0">
              <a:ea typeface="MS PGothic" panose="020B0600070205080204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None/>
            </a:pPr>
            <a:endParaRPr lang="en-US" altLang="en-US" sz="31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1FE9A08-0B7A-4AD7-9B83-A2CB473F7989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 algn="l" eaLnBrk="1" hangingPunct="1">
              <a:lnSpc>
                <a:spcPct val="95000"/>
              </a:lnSpc>
            </a:pPr>
            <a:r>
              <a:rPr lang="en-US" altLang="en-US" sz="4000" smtClean="0">
                <a:solidFill>
                  <a:srgbClr val="993300"/>
                </a:solidFill>
                <a:latin typeface="Arial" panose="020B0604020202020204" pitchFamily="34" charset="0"/>
              </a:rPr>
              <a:t>4. Master the basics of organized writing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Paragraph = ordered set of topically-related sentences</a:t>
            </a:r>
            <a:endParaRPr lang="en-US" altLang="en-US" smtClean="0">
              <a:ea typeface="Tahoma" panose="020B0604030504040204" pitchFamily="34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Lead sentence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sets context for paragraph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might tie to previous paragraph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transition is very important not to lose the reader </a:t>
            </a:r>
            <a:endParaRPr lang="en-US" altLang="en-US" smtClean="0">
              <a:ea typeface="Tahoma" panose="020B0604030504040204" pitchFamily="34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Sentences in paragraph should have logical narrative flow, relating to theme/topic</a:t>
            </a:r>
            <a:endParaRPr lang="en-US" altLang="en-US" smtClean="0">
              <a:ea typeface="Tahoma" panose="020B0604030504040204" pitchFamily="34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Don</a:t>
            </a:r>
            <a:r>
              <a:rPr lang="ja-JP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’</a:t>
            </a:r>
            <a:r>
              <a:rPr lang="en-US" altLang="ja-JP" sz="31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 mix tenses in descriptive text</a:t>
            </a:r>
            <a:endParaRPr lang="en-US" altLang="ja-JP" smtClean="0">
              <a:ea typeface="MS PGothic" panose="020B0600070205080204" pitchFamily="34" charset="-128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One sentence paragraph: warning!</a:t>
            </a: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Smooth logical flow</a:t>
            </a:r>
            <a:endParaRPr lang="en-US" altLang="en-US" smtClean="0">
              <a:ea typeface="Tahoma" panose="020B060403050404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endParaRPr lang="en-US" altLang="en-US" sz="31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66E1EBD-B4C7-4878-8B10-6638DD5AE01C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79400" y="152400"/>
            <a:ext cx="9753600" cy="838200"/>
          </a:xfrm>
        </p:spPr>
        <p:txBody>
          <a:bodyPr lIns="0" tIns="0" rIns="0" bIns="0"/>
          <a:lstStyle/>
          <a:p>
            <a:pPr algn="l" eaLnBrk="1" hangingPunct="1">
              <a:lnSpc>
                <a:spcPct val="95000"/>
              </a:lnSpc>
            </a:pPr>
            <a:r>
              <a:rPr lang="en-US" altLang="en-US" smtClean="0">
                <a:solidFill>
                  <a:srgbClr val="993300"/>
                </a:solidFill>
                <a:latin typeface="Arial" panose="020B0604020202020204" pitchFamily="34" charset="0"/>
              </a:rPr>
              <a:t>5. Put yourself in place of the reader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5213"/>
            <a:ext cx="9728200" cy="4573587"/>
          </a:xfrm>
        </p:spPr>
        <p:txBody>
          <a:bodyPr/>
          <a:lstStyle/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Less is more: 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ja-JP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“</a:t>
            </a:r>
            <a:r>
              <a:rPr lang="en-US" altLang="ja-JP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I would have sent you less if I had had time</a:t>
            </a:r>
            <a:r>
              <a:rPr lang="ja-JP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”</a:t>
            </a:r>
            <a:endParaRPr lang="en-US" altLang="ja-JP" smtClean="0">
              <a:ea typeface="MS PGothic" panose="020B0600070205080204" pitchFamily="34" charset="-128"/>
            </a:endParaRPr>
          </a:p>
          <a:p>
            <a:pPr marL="1371600" lvl="3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en-US" sz="1900" i="1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take the time to write less</a:t>
            </a: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Page upon page of dense text is </a:t>
            </a:r>
            <a:r>
              <a:rPr lang="en-US" altLang="en-US" i="1" smtClean="0">
                <a:solidFill>
                  <a:srgbClr val="9933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no fun</a:t>
            </a: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to read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1371600" lvl="3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en-US" sz="19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avoid cramped feeling of tiny fonts, small margins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1371600" lvl="3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en-US" sz="19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create openness with white space: figures, lists</a:t>
            </a:r>
            <a:endParaRPr lang="en-US" altLang="en-US" smtClean="0">
              <a:ea typeface="Tahoma" panose="020B0604030504040204" pitchFamily="34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Readers should not have to work</a:t>
            </a:r>
            <a:endParaRPr lang="en-US" altLang="en-US" sz="3100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won</a:t>
            </a:r>
            <a:r>
              <a:rPr lang="ja-JP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’</a:t>
            </a:r>
            <a:r>
              <a:rPr lang="en-US" altLang="ja-JP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 </a:t>
            </a:r>
            <a:r>
              <a:rPr lang="ja-JP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“</a:t>
            </a:r>
            <a:r>
              <a:rPr lang="en-US" altLang="ja-JP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dig</a:t>
            </a:r>
            <a:r>
              <a:rPr lang="ja-JP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”</a:t>
            </a:r>
            <a:r>
              <a:rPr lang="en-US" altLang="ja-JP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to get story, understand context, results</a:t>
            </a:r>
            <a:endParaRPr lang="en-US" altLang="ja-JP" smtClean="0">
              <a:ea typeface="MS PGothic" panose="020B0600070205080204" pitchFamily="34" charset="-128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need textual signposts to know where </a:t>
            </a:r>
            <a:r>
              <a:rPr lang="ja-JP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‘</a:t>
            </a:r>
            <a:r>
              <a:rPr lang="en-US" altLang="ja-JP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story</a:t>
            </a:r>
            <a:r>
              <a:rPr lang="ja-JP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”</a:t>
            </a:r>
            <a:r>
              <a:rPr lang="en-US" altLang="ja-JP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is going, context to know where they are</a:t>
            </a:r>
          </a:p>
          <a:p>
            <a:pPr marL="1371600" lvl="3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good: </a:t>
            </a:r>
            <a:r>
              <a:rPr lang="ja-JP" altLang="en-US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“</a:t>
            </a:r>
            <a:r>
              <a:rPr lang="en-US" altLang="ja-JP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e.g., Having seen that let</a:t>
            </a: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’</a:t>
            </a:r>
            <a:r>
              <a:rPr lang="en-US" altLang="ja-JP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 next develop a model for.. Let Z be ..</a:t>
            </a:r>
            <a:r>
              <a:rPr lang="ja-JP" altLang="en-US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”</a:t>
            </a:r>
            <a:endParaRPr lang="en-US" altLang="ja-JP" smtClean="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1371600" lvl="3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bad: </a:t>
            </a:r>
            <a:r>
              <a:rPr lang="ja-JP" altLang="en-US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“</a:t>
            </a:r>
            <a:r>
              <a:rPr lang="en-US" altLang="ja-JP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Let Z be ..</a:t>
            </a:r>
            <a:r>
              <a:rPr lang="ja-JP" altLang="en-US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”</a:t>
            </a:r>
            <a:endParaRPr lang="en-US" altLang="ja-JP" smtClean="0">
              <a:ea typeface="MS PGothic" panose="020B0600070205080204" pitchFamily="34" charset="-128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What does reader know/not know, want/not want?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write for reader, not for yourself</a:t>
            </a: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no one has as much background/content as you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no one can read your mind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all terms/notation defined?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endParaRPr lang="en-US" altLang="en-US" smtClean="0">
              <a:ea typeface="Tahoma" panose="020B060403050404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Tx/>
              <a:buNone/>
            </a:pPr>
            <a:endParaRPr lang="en-US" altLang="en-US" sz="310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altLang="en-US" smtClean="0"/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C20E84A-D1B4-4346-9A54-18D59F23A9CB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 algn="l" eaLnBrk="1" hangingPunct="1">
              <a:lnSpc>
                <a:spcPct val="95000"/>
              </a:lnSpc>
            </a:pPr>
            <a:r>
              <a:rPr lang="en-US" altLang="en-US" sz="4000" smtClean="0">
                <a:solidFill>
                  <a:srgbClr val="993300"/>
                </a:solidFill>
                <a:latin typeface="Arial" panose="020B0604020202020204" pitchFamily="34" charset="0"/>
              </a:rPr>
              <a:t>6. No one (not even your mother) is as interested in this topic as you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So you had better be (or appear) interested</a:t>
            </a:r>
            <a:endParaRPr lang="en-US" altLang="en-US" smtClean="0">
              <a:ea typeface="Tahoma" panose="020B0604030504040204" pitchFamily="34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Tell readers why they should be interested in your </a:t>
            </a:r>
            <a:r>
              <a:rPr lang="ja-JP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“</a:t>
            </a:r>
            <a:r>
              <a:rPr lang="en-US" altLang="ja-JP" sz="31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story</a:t>
            </a:r>
            <a:r>
              <a:rPr lang="ja-JP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”</a:t>
            </a:r>
            <a:endParaRPr lang="en-US" altLang="ja-JP" smtClean="0">
              <a:ea typeface="MS PGothic" panose="020B0600070205080204" pitchFamily="34" charset="-128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Don</a:t>
            </a:r>
            <a:r>
              <a:rPr lang="ja-JP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’</a:t>
            </a:r>
            <a:r>
              <a:rPr lang="en-US" altLang="ja-JP" sz="31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 overload reader with 40 graphs: </a:t>
            </a:r>
            <a:endParaRPr lang="en-US" altLang="ja-JP" smtClean="0">
              <a:ea typeface="MS PGothic" panose="020B0600070205080204" pitchFamily="34" charset="-128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think about main points you want to convey with graphs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can</a:t>
            </a:r>
            <a:r>
              <a:rPr lang="ja-JP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’</a:t>
            </a:r>
            <a:r>
              <a:rPr lang="en-US" altLang="ja-JP" sz="23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 explore entire parameter space</a:t>
            </a:r>
            <a:endParaRPr lang="en-US" altLang="ja-JP" smtClean="0">
              <a:ea typeface="MS PGothic" panose="020B0600070205080204" pitchFamily="34" charset="-128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Don</a:t>
            </a:r>
            <a:r>
              <a:rPr lang="ja-JP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’</a:t>
            </a:r>
            <a:r>
              <a:rPr lang="en-US" altLang="ja-JP" sz="310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 overload reader with pages of equations</a:t>
            </a:r>
            <a:endParaRPr lang="en-US" altLang="ja-JP" smtClean="0">
              <a:ea typeface="MS PGothic" panose="020B0600070205080204" pitchFamily="34" charset="-128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put long derivations/proofs in appendix, provide sketch in body of paper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97DEA99-0447-4B2F-A22B-561A911AFD2B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 algn="l" eaLnBrk="1" hangingPunct="1">
              <a:lnSpc>
                <a:spcPct val="95000"/>
              </a:lnSpc>
            </a:pPr>
            <a:r>
              <a:rPr lang="en-US" altLang="en-US" smtClean="0">
                <a:solidFill>
                  <a:srgbClr val="993300"/>
                </a:solidFill>
                <a:latin typeface="Arial" panose="020B0604020202020204" pitchFamily="34" charset="0"/>
              </a:rPr>
              <a:t>7. State the results carefully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Clearly state assumptions (see overstate/understate your results)</a:t>
            </a:r>
            <a:endParaRPr lang="en-US" altLang="en-US" smtClean="0">
              <a:ea typeface="Tahoma" panose="020B0604030504040204" pitchFamily="34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Experiment/simulation description: enough info to nearly recreate experiment/description</a:t>
            </a:r>
            <a:endParaRPr lang="en-US" altLang="en-US" smtClean="0">
              <a:ea typeface="Tahoma" panose="020B0604030504040204" pitchFamily="34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Simulation/measurements: 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statistical properties of your results (e.g., confidence intervals)</a:t>
            </a:r>
            <a:endParaRPr lang="en-US" altLang="en-US" smtClean="0">
              <a:ea typeface="Tahoma" panose="020B0604030504040204" pitchFamily="34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sz="31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Are results presented representative?</a:t>
            </a:r>
            <a:endParaRPr lang="en-US" altLang="en-US" smtClean="0">
              <a:ea typeface="Tahoma" panose="020B0604030504040204" pitchFamily="34" charset="0"/>
            </a:endParaRPr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30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or just a corner case that makes the point you want to make</a:t>
            </a:r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4EDAEFF-4245-46A7-ABC5-D435A3FDD807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917</Words>
  <Application>Microsoft Office PowerPoint</Application>
  <PresentationFormat>Custom</PresentationFormat>
  <Paragraphs>136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Times New Roman</vt:lpstr>
      <vt:lpstr>MS PGothic</vt:lpstr>
      <vt:lpstr>Arial</vt:lpstr>
      <vt:lpstr>Verdana</vt:lpstr>
      <vt:lpstr>Tahoma</vt:lpstr>
      <vt:lpstr>Calibri</vt:lpstr>
      <vt:lpstr>Courier New</vt:lpstr>
      <vt:lpstr>Wingdings</vt:lpstr>
      <vt:lpstr>Default Design</vt:lpstr>
      <vt:lpstr>Tips for Writing  Academic Papers</vt:lpstr>
      <vt:lpstr>1: Every paper tells a story</vt:lpstr>
      <vt:lpstr>1: Every paper tells a story</vt:lpstr>
      <vt:lpstr>2. Write top down</vt:lpstr>
      <vt:lpstr>3 Introduction: crucial, formulaic</vt:lpstr>
      <vt:lpstr>4. Master the basics of organized writing</vt:lpstr>
      <vt:lpstr>5. Put yourself in place of the reader</vt:lpstr>
      <vt:lpstr>6. No one (not even your mother) is as interested in this topic as you</vt:lpstr>
      <vt:lpstr>7. State the results carefully</vt:lpstr>
      <vt:lpstr>8. Don’t overstate/understate your results</vt:lpstr>
      <vt:lpstr>9. Study the art of writing</vt:lpstr>
      <vt:lpstr>10. Good writing takes times</vt:lpstr>
      <vt:lpstr>Typical paper rejection reasons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Vision</cp:lastModifiedBy>
  <cp:revision>21</cp:revision>
  <dcterms:created xsi:type="dcterms:W3CDTF">2004-05-06T09:28:21Z</dcterms:created>
  <dcterms:modified xsi:type="dcterms:W3CDTF">2019-06-21T17:31:45Z</dcterms:modified>
</cp:coreProperties>
</file>