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2" r:id="rId4"/>
    <p:sldId id="263" r:id="rId5"/>
    <p:sldId id="265" r:id="rId6"/>
    <p:sldId id="266" r:id="rId7"/>
    <p:sldId id="259" r:id="rId8"/>
    <p:sldId id="257" r:id="rId9"/>
    <p:sldId id="258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7C3053-C24F-4C02-A7F8-EB50B199BA6E}" type="datetimeFigureOut">
              <a:rPr lang="en-US" smtClean="0"/>
              <a:pPr/>
              <a:t>7/18/2016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7BDB71C-5DFE-439E-82F3-E35823CA78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gradschool.fiu.edu/Fellowship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e.org/Programs/Brazil-Scientific-Mobility" TargetMode="External"/><Relationship Id="rId2" Type="http://schemas.openxmlformats.org/officeDocument/2006/relationships/hyperlink" Target="http://foreign.fulbrightonline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aspau.harvard.edu/current-programs/science-without-borders" TargetMode="External"/><Relationship Id="rId5" Type="http://schemas.openxmlformats.org/officeDocument/2006/relationships/hyperlink" Target="http://www.prestasi-iief.org/index.php/english/" TargetMode="External"/><Relationship Id="rId4" Type="http://schemas.openxmlformats.org/officeDocument/2006/relationships/hyperlink" Target="http://home.vef.gov/index.ph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f.gov/funding/pgm_summ.jsp?pims_id=6201&amp;org=NSF" TargetMode="External"/><Relationship Id="rId2" Type="http://schemas.openxmlformats.org/officeDocument/2006/relationships/hyperlink" Target="http://www.nagp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efonline.org/mdf.html" TargetMode="External"/><Relationship Id="rId4" Type="http://schemas.openxmlformats.org/officeDocument/2006/relationships/hyperlink" Target="http://www.cgsnet.org/Default.aspx?tabid=16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82976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Getting Into </a:t>
            </a:r>
            <a:r>
              <a:rPr lang="en-US" sz="4000" b="1" dirty="0" smtClean="0"/>
              <a:t>Graduate School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772400" cy="144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Nanett A. Rojas</a:t>
            </a:r>
            <a:endParaRPr lang="en-US" dirty="0" smtClean="0"/>
          </a:p>
          <a:p>
            <a:r>
              <a:rPr lang="en-US" dirty="0"/>
              <a:t>Graduate and International Admissions </a:t>
            </a:r>
            <a:r>
              <a:rPr lang="en-US" dirty="0" smtClean="0"/>
              <a:t>&amp; </a:t>
            </a:r>
            <a:r>
              <a:rPr lang="en-US" dirty="0" smtClean="0"/>
              <a:t>Recruitment Services </a:t>
            </a:r>
            <a:endParaRPr lang="en-US" dirty="0" smtClean="0"/>
          </a:p>
          <a:p>
            <a:r>
              <a:rPr lang="en-US" dirty="0" smtClean="0"/>
              <a:t>rojasn@fiu.edu</a:t>
            </a:r>
            <a:endParaRPr lang="en-US" dirty="0" smtClean="0"/>
          </a:p>
        </p:txBody>
      </p:sp>
      <p:pic>
        <p:nvPicPr>
          <p:cNvPr id="4" name="Picture 3" descr="fiulogo_h_cmyksmall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533400"/>
            <a:ext cx="4114800" cy="744583"/>
          </a:xfrm>
          <a:prstGeom prst="rect">
            <a:avLst/>
          </a:prstGeom>
        </p:spPr>
      </p:pic>
      <p:pic>
        <p:nvPicPr>
          <p:cNvPr id="5" name="Picture 4" descr="worlds-ahead-mark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5638800"/>
            <a:ext cx="3505200" cy="101917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300" b="1" dirty="0" smtClean="0"/>
              <a:t>Contact Us</a:t>
            </a:r>
          </a:p>
          <a:p>
            <a:pPr>
              <a:buNone/>
            </a:pPr>
            <a:r>
              <a:rPr lang="en-US" dirty="0" smtClean="0"/>
              <a:t>Graduate </a:t>
            </a:r>
            <a:r>
              <a:rPr lang="en-US" dirty="0" smtClean="0"/>
              <a:t>and International Admissions </a:t>
            </a:r>
          </a:p>
          <a:p>
            <a:pPr>
              <a:buNone/>
            </a:pPr>
            <a:r>
              <a:rPr lang="en-US" dirty="0" smtClean="0"/>
              <a:t>&amp; Recruitment Services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Modesto </a:t>
            </a:r>
            <a:r>
              <a:rPr lang="en-US" dirty="0" smtClean="0"/>
              <a:t>A. </a:t>
            </a:r>
            <a:r>
              <a:rPr lang="en-US" dirty="0" err="1" smtClean="0"/>
              <a:t>Maidique</a:t>
            </a:r>
            <a:r>
              <a:rPr lang="en-US" dirty="0" smtClean="0"/>
              <a:t> Campus </a:t>
            </a:r>
          </a:p>
          <a:p>
            <a:pPr>
              <a:buNone/>
            </a:pPr>
            <a:r>
              <a:rPr lang="en-US" dirty="0" smtClean="0"/>
              <a:t>11200 S.W. 8th Street </a:t>
            </a:r>
          </a:p>
          <a:p>
            <a:pPr>
              <a:buNone/>
            </a:pPr>
            <a:r>
              <a:rPr lang="en-US" dirty="0" smtClean="0"/>
              <a:t>Miami, FL 33199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Monday, Wednesday, Thursday, Friday: </a:t>
            </a:r>
          </a:p>
          <a:p>
            <a:pPr>
              <a:buNone/>
            </a:pPr>
            <a:r>
              <a:rPr lang="en-US" dirty="0" smtClean="0"/>
              <a:t>8:30am - 5:00pm</a:t>
            </a:r>
          </a:p>
          <a:p>
            <a:pPr>
              <a:buNone/>
            </a:pPr>
            <a:r>
              <a:rPr lang="en-US" dirty="0" smtClean="0"/>
              <a:t>Tuesday: 8:30am - 7pm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Phone: (305) 348-7442 </a:t>
            </a:r>
          </a:p>
          <a:p>
            <a:pPr>
              <a:buNone/>
            </a:pPr>
            <a:r>
              <a:rPr lang="en-US" dirty="0" smtClean="0"/>
              <a:t>Fax: (305) 348-7441</a:t>
            </a:r>
          </a:p>
          <a:p>
            <a:pPr>
              <a:buNone/>
            </a:pPr>
            <a:r>
              <a:rPr lang="en-US" dirty="0" smtClean="0"/>
              <a:t>Email: gradadm@fiu.edu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Build on your strengths</a:t>
            </a:r>
          </a:p>
          <a:p>
            <a:r>
              <a:rPr lang="en-US" sz="3200" dirty="0" smtClean="0"/>
              <a:t>Keep track of your accomplishments</a:t>
            </a:r>
          </a:p>
          <a:p>
            <a:r>
              <a:rPr lang="en-US" sz="3200" dirty="0" smtClean="0"/>
              <a:t>Get involved</a:t>
            </a:r>
          </a:p>
          <a:p>
            <a:r>
              <a:rPr lang="en-US" sz="3200" dirty="0" smtClean="0"/>
              <a:t>Identify a mentor</a:t>
            </a:r>
          </a:p>
          <a:p>
            <a:r>
              <a:rPr lang="en-US" sz="3200" dirty="0" smtClean="0"/>
              <a:t>Network</a:t>
            </a:r>
          </a:p>
          <a:p>
            <a:pPr lvl="1"/>
            <a:r>
              <a:rPr lang="en-US" sz="2800" dirty="0" smtClean="0"/>
              <a:t>Faculty and your peers</a:t>
            </a:r>
          </a:p>
          <a:p>
            <a:r>
              <a:rPr lang="en-US" sz="3200" dirty="0" smtClean="0"/>
              <a:t>Think about your research and what you want to accomplish</a:t>
            </a:r>
            <a:endParaRPr lang="en-US" sz="2800" dirty="0"/>
          </a:p>
          <a:p>
            <a:pPr lvl="1"/>
            <a:r>
              <a:rPr lang="en-US" sz="2800" dirty="0" smtClean="0"/>
              <a:t>Gain experience</a:t>
            </a:r>
          </a:p>
          <a:p>
            <a:pPr lvl="1"/>
            <a:r>
              <a:rPr lang="en-US" sz="2800" dirty="0" smtClean="0"/>
              <a:t>Experience leads to understanding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for Graduate School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 smtClean="0"/>
              <a:t>Begin Early</a:t>
            </a:r>
          </a:p>
          <a:p>
            <a:pPr lvl="1"/>
            <a:r>
              <a:rPr lang="en-US" sz="3600" dirty="0" smtClean="0"/>
              <a:t>Some programs have early deadlines</a:t>
            </a:r>
          </a:p>
          <a:p>
            <a:pPr lvl="1"/>
            <a:r>
              <a:rPr lang="en-US" sz="3600" dirty="0" smtClean="0"/>
              <a:t>Funding deadlines are March/April</a:t>
            </a:r>
          </a:p>
          <a:p>
            <a:pPr lvl="1"/>
            <a:r>
              <a:rPr lang="en-US" sz="3600" dirty="0" smtClean="0"/>
              <a:t>You usually need to be admitted to be considered for funding</a:t>
            </a:r>
          </a:p>
          <a:p>
            <a:r>
              <a:rPr lang="en-US" sz="4000" dirty="0" smtClean="0"/>
              <a:t>Know the requirements for your program (Master’s, Ph.D.)</a:t>
            </a:r>
          </a:p>
          <a:p>
            <a:r>
              <a:rPr lang="en-US" sz="4000" dirty="0" smtClean="0"/>
              <a:t>Meet with faculty and advisors</a:t>
            </a:r>
          </a:p>
          <a:p>
            <a:pPr lvl="1"/>
            <a:r>
              <a:rPr lang="en-US" sz="3600" dirty="0" smtClean="0"/>
              <a:t>Name recognition can lead to admission and funding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Graduate Application Process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081272"/>
          </a:xfrm>
        </p:spPr>
        <p:txBody>
          <a:bodyPr>
            <a:normAutofit fontScale="70000" lnSpcReduction="20000"/>
          </a:bodyPr>
          <a:lstStyle/>
          <a:p>
            <a:r>
              <a:rPr lang="en-US" sz="3200" dirty="0" smtClean="0"/>
              <a:t>Personal Statement</a:t>
            </a:r>
          </a:p>
          <a:p>
            <a:pPr lvl="1"/>
            <a:r>
              <a:rPr lang="en-US" sz="2800" dirty="0" smtClean="0"/>
              <a:t>Why are you choosing this program?</a:t>
            </a:r>
          </a:p>
          <a:p>
            <a:pPr lvl="2"/>
            <a:r>
              <a:rPr lang="en-US" sz="2600" dirty="0" smtClean="0"/>
              <a:t>Why does the field, program, and university appeal to you?</a:t>
            </a:r>
          </a:p>
          <a:p>
            <a:pPr lvl="1"/>
            <a:r>
              <a:rPr lang="en-US" sz="2800" dirty="0" smtClean="0"/>
              <a:t>What will you add to the program?</a:t>
            </a:r>
          </a:p>
          <a:p>
            <a:pPr lvl="2"/>
            <a:r>
              <a:rPr lang="en-US" sz="2600" dirty="0" smtClean="0"/>
              <a:t>Your experiences, your skills, etc.</a:t>
            </a:r>
          </a:p>
          <a:p>
            <a:pPr lvl="1"/>
            <a:r>
              <a:rPr lang="en-US" sz="2800" dirty="0" smtClean="0"/>
              <a:t>What do you want to accomplish while enrolled?</a:t>
            </a:r>
          </a:p>
          <a:p>
            <a:pPr lvl="2"/>
            <a:r>
              <a:rPr lang="en-US" sz="2600" dirty="0" smtClean="0"/>
              <a:t>Not just gaining a degree…</a:t>
            </a:r>
          </a:p>
          <a:p>
            <a:pPr lvl="1"/>
            <a:r>
              <a:rPr lang="en-US" sz="2800" dirty="0" smtClean="0"/>
              <a:t>What do you want to do after graduation?</a:t>
            </a:r>
          </a:p>
          <a:p>
            <a:pPr lvl="2"/>
            <a:r>
              <a:rPr lang="en-US" sz="2600" dirty="0" smtClean="0"/>
              <a:t>Career goals, research goals, etc.</a:t>
            </a:r>
          </a:p>
          <a:p>
            <a:pPr lvl="2"/>
            <a:r>
              <a:rPr lang="en-US" sz="2600" dirty="0" smtClean="0"/>
              <a:t>Short term and </a:t>
            </a:r>
            <a:r>
              <a:rPr lang="en-US" sz="2600" dirty="0"/>
              <a:t>l</a:t>
            </a:r>
            <a:r>
              <a:rPr lang="en-US" sz="2600" dirty="0" smtClean="0"/>
              <a:t>ong term</a:t>
            </a:r>
          </a:p>
          <a:p>
            <a:pPr lvl="1"/>
            <a:r>
              <a:rPr lang="en-US" sz="2800" dirty="0" smtClean="0"/>
              <a:t>Address any inconsistencies in your academic record or past</a:t>
            </a:r>
          </a:p>
          <a:p>
            <a:pPr lvl="2"/>
            <a:r>
              <a:rPr lang="en-US" sz="2600" dirty="0" smtClean="0"/>
              <a:t>What have you done to fix these issues?</a:t>
            </a:r>
          </a:p>
          <a:p>
            <a:pPr lvl="1"/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Graduate Application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References/Recommendation </a:t>
            </a:r>
            <a:r>
              <a:rPr lang="en-US" sz="2800" dirty="0" smtClean="0"/>
              <a:t>Letters</a:t>
            </a:r>
          </a:p>
          <a:p>
            <a:pPr lvl="1"/>
            <a:r>
              <a:rPr lang="en-US" sz="2400" dirty="0" smtClean="0"/>
              <a:t>At least two from faculty members, research advisors, etc.</a:t>
            </a:r>
          </a:p>
          <a:p>
            <a:pPr lvl="1"/>
            <a:r>
              <a:rPr lang="en-US" sz="2400" dirty="0" smtClean="0"/>
              <a:t>Only include a job if it is relevant to your field.</a:t>
            </a:r>
            <a:endParaRPr lang="en-US" sz="2400" dirty="0"/>
          </a:p>
          <a:p>
            <a:r>
              <a:rPr lang="en-US" sz="2800" dirty="0"/>
              <a:t>Resume/CV</a:t>
            </a:r>
          </a:p>
          <a:p>
            <a:r>
              <a:rPr lang="en-US" sz="2800" dirty="0"/>
              <a:t>Transcripts (What do we look at? UG 60)</a:t>
            </a:r>
          </a:p>
          <a:p>
            <a:r>
              <a:rPr lang="en-US" sz="2800" dirty="0"/>
              <a:t>Additional requirements (GRE, GMAT, TOEFL, Interview, etc</a:t>
            </a:r>
            <a:r>
              <a:rPr lang="en-US" sz="2800" dirty="0" smtClean="0"/>
              <a:t>.)</a:t>
            </a:r>
          </a:p>
          <a:p>
            <a:pPr lvl="1"/>
            <a:r>
              <a:rPr lang="en-US" sz="2400" dirty="0" smtClean="0"/>
              <a:t>Doctoral programs WILL REQUIRE the GRE.</a:t>
            </a:r>
          </a:p>
          <a:p>
            <a:pPr lvl="1"/>
            <a:r>
              <a:rPr lang="en-US" sz="2400" dirty="0" smtClean="0"/>
              <a:t>Take tests early!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Graduate </a:t>
            </a:r>
            <a:r>
              <a:rPr lang="en-US" dirty="0" smtClean="0"/>
              <a:t>Application (cont.)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33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Summer</a:t>
            </a:r>
          </a:p>
          <a:p>
            <a:pPr lvl="1"/>
            <a:r>
              <a:rPr lang="en-US" dirty="0" smtClean="0"/>
              <a:t>Start your search</a:t>
            </a:r>
          </a:p>
          <a:p>
            <a:pPr lvl="2"/>
            <a:r>
              <a:rPr lang="en-US" dirty="0" smtClean="0"/>
              <a:t>Contact the program</a:t>
            </a:r>
          </a:p>
          <a:p>
            <a:pPr lvl="3"/>
            <a:r>
              <a:rPr lang="en-US" dirty="0" smtClean="0"/>
              <a:t>Reach out to the general contact and to faculty members in your area</a:t>
            </a:r>
          </a:p>
          <a:p>
            <a:pPr lvl="3"/>
            <a:r>
              <a:rPr lang="en-US" dirty="0" smtClean="0"/>
              <a:t>Ask about funding opportunities</a:t>
            </a:r>
          </a:p>
          <a:p>
            <a:pPr lvl="1"/>
            <a:r>
              <a:rPr lang="en-US" dirty="0" smtClean="0"/>
              <a:t>Sign up for exams</a:t>
            </a:r>
          </a:p>
          <a:p>
            <a:r>
              <a:rPr lang="en-US" dirty="0" smtClean="0"/>
              <a:t>Fall</a:t>
            </a:r>
          </a:p>
          <a:p>
            <a:pPr lvl="1"/>
            <a:r>
              <a:rPr lang="en-US" dirty="0" smtClean="0"/>
              <a:t>Take your exams</a:t>
            </a:r>
          </a:p>
          <a:p>
            <a:pPr lvl="1"/>
            <a:r>
              <a:rPr lang="en-US" dirty="0" smtClean="0"/>
              <a:t>Begin your application</a:t>
            </a:r>
          </a:p>
          <a:p>
            <a:pPr lvl="2"/>
            <a:r>
              <a:rPr lang="en-US" dirty="0" smtClean="0"/>
              <a:t>Write statement, ask for references, etc.</a:t>
            </a:r>
          </a:p>
          <a:p>
            <a:r>
              <a:rPr lang="en-US" dirty="0" smtClean="0"/>
              <a:t>Winter</a:t>
            </a:r>
          </a:p>
          <a:p>
            <a:pPr lvl="1"/>
            <a:r>
              <a:rPr lang="en-US" dirty="0" smtClean="0"/>
              <a:t>Complete your application by January at the latest</a:t>
            </a:r>
          </a:p>
          <a:p>
            <a:pPr lvl="1"/>
            <a:r>
              <a:rPr lang="en-US" dirty="0" smtClean="0"/>
              <a:t>Contact the program after your application is complete</a:t>
            </a:r>
          </a:p>
          <a:p>
            <a:pPr lvl="2"/>
            <a:r>
              <a:rPr lang="en-US" dirty="0" smtClean="0"/>
              <a:t>Reconfirm your interest, especially in funding opportunities</a:t>
            </a:r>
          </a:p>
          <a:p>
            <a:pPr lvl="2"/>
            <a:r>
              <a:rPr lang="en-US" dirty="0" smtClean="0"/>
              <a:t>See if the program hosts student visits</a:t>
            </a:r>
          </a:p>
          <a:p>
            <a:r>
              <a:rPr lang="en-US" dirty="0" smtClean="0"/>
              <a:t>Spring</a:t>
            </a:r>
          </a:p>
          <a:p>
            <a:pPr lvl="1"/>
            <a:r>
              <a:rPr lang="en-US" dirty="0" smtClean="0"/>
              <a:t>Send in your acceptance or rejection as soon as possible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General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86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Graduate Assistantships (TA vs RA)</a:t>
            </a:r>
          </a:p>
          <a:p>
            <a:r>
              <a:rPr lang="en-US" sz="2800" dirty="0" smtClean="0"/>
              <a:t>Fellowships</a:t>
            </a:r>
          </a:p>
          <a:p>
            <a:pPr lvl="1"/>
            <a:r>
              <a:rPr lang="en-US" dirty="0" smtClean="0"/>
              <a:t>Presidential Fellowships (doctoral students)</a:t>
            </a:r>
          </a:p>
          <a:p>
            <a:pPr lvl="1"/>
            <a:r>
              <a:rPr lang="en-US" dirty="0" smtClean="0"/>
              <a:t>Latin American and Caribbean </a:t>
            </a:r>
            <a:r>
              <a:rPr lang="en-US" smtClean="0"/>
              <a:t>Graduate Fellowship</a:t>
            </a:r>
            <a:endParaRPr lang="en-US" dirty="0" smtClean="0"/>
          </a:p>
          <a:p>
            <a:pPr lvl="1"/>
            <a:r>
              <a:rPr lang="en-US" dirty="0" smtClean="0"/>
              <a:t>GEM Fellowships</a:t>
            </a:r>
          </a:p>
          <a:p>
            <a:r>
              <a:rPr lang="en-US" sz="2800" dirty="0" smtClean="0"/>
              <a:t>University-wide scholarships ( e.g. Delores </a:t>
            </a:r>
            <a:r>
              <a:rPr lang="en-US" sz="2800" dirty="0" err="1" smtClean="0"/>
              <a:t>Auzenne</a:t>
            </a:r>
            <a:r>
              <a:rPr lang="en-US" sz="2800" dirty="0" smtClean="0"/>
              <a:t> Fellowship)</a:t>
            </a:r>
          </a:p>
          <a:p>
            <a:r>
              <a:rPr lang="en-US" sz="2800" dirty="0" smtClean="0"/>
              <a:t>Graduate Minority Opportunities Progra</a:t>
            </a:r>
            <a:r>
              <a:rPr lang="en-US" sz="2800" dirty="0"/>
              <a:t>m</a:t>
            </a:r>
            <a:endParaRPr lang="en-US" sz="2800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http://gradschool.fiu.edu/Fellowships.html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Opportunities for Graduate Students at FIU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Fulbright Foreign </a:t>
            </a:r>
            <a:r>
              <a:rPr lang="en-US" dirty="0"/>
              <a:t>Student Program </a:t>
            </a:r>
            <a:r>
              <a:rPr lang="en-US" sz="2400" dirty="0">
                <a:hlinkClick r:id="rId2"/>
              </a:rPr>
              <a:t>http://foreign.fulbrightonline.org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/>
          </a:p>
          <a:p>
            <a:r>
              <a:rPr lang="en-US" dirty="0"/>
              <a:t>Brazil Scientific Mobility Program </a:t>
            </a:r>
            <a:r>
              <a:rPr lang="en-US" sz="2200" dirty="0">
                <a:hlinkClick r:id="rId3"/>
              </a:rPr>
              <a:t>http://</a:t>
            </a:r>
            <a:r>
              <a:rPr lang="en-US" sz="2200" dirty="0" smtClean="0">
                <a:hlinkClick r:id="rId3"/>
              </a:rPr>
              <a:t>www.iie.org/Programs/Brazil-Scientific-Mobility</a:t>
            </a:r>
            <a:endParaRPr lang="en-US" sz="2200" dirty="0" smtClean="0"/>
          </a:p>
          <a:p>
            <a:r>
              <a:rPr lang="en-US" dirty="0" smtClean="0"/>
              <a:t>Vietnam </a:t>
            </a:r>
            <a:r>
              <a:rPr lang="en-US" dirty="0"/>
              <a:t>Education Foundation </a:t>
            </a:r>
            <a:r>
              <a:rPr lang="en-US" sz="2400" dirty="0">
                <a:hlinkClick r:id="rId4"/>
              </a:rPr>
              <a:t>http://</a:t>
            </a:r>
            <a:r>
              <a:rPr lang="en-US" sz="2400" dirty="0" smtClean="0">
                <a:hlinkClick r:id="rId4"/>
              </a:rPr>
              <a:t>home.vef.gov/index.php</a:t>
            </a:r>
            <a:endParaRPr lang="en-US" sz="2400" dirty="0" smtClean="0"/>
          </a:p>
          <a:p>
            <a:r>
              <a:rPr lang="en-US" dirty="0" smtClean="0"/>
              <a:t>PRESTASI</a:t>
            </a:r>
            <a:r>
              <a:rPr lang="en-US" dirty="0"/>
              <a:t>, Phase II  </a:t>
            </a:r>
            <a:r>
              <a:rPr lang="en-US" dirty="0" smtClean="0"/>
              <a:t>                 </a:t>
            </a:r>
            <a:r>
              <a:rPr lang="en-US" sz="2400" dirty="0" smtClean="0">
                <a:hlinkClick r:id="rId5"/>
              </a:rPr>
              <a:t>http</a:t>
            </a:r>
            <a:r>
              <a:rPr lang="en-US" sz="2400" dirty="0">
                <a:hlinkClick r:id="rId5"/>
              </a:rPr>
              <a:t>://www.prestasi-iief.org/index.php/english</a:t>
            </a:r>
            <a:r>
              <a:rPr lang="en-US" sz="2400" dirty="0" smtClean="0">
                <a:hlinkClick r:id="rId5"/>
              </a:rPr>
              <a:t>/</a:t>
            </a:r>
            <a:endParaRPr lang="en-US" sz="2400" dirty="0" smtClean="0"/>
          </a:p>
          <a:p>
            <a:r>
              <a:rPr lang="en-US" dirty="0" smtClean="0"/>
              <a:t>Science </a:t>
            </a:r>
            <a:r>
              <a:rPr lang="en-US" dirty="0"/>
              <a:t>Without Borders </a:t>
            </a:r>
            <a:r>
              <a:rPr lang="en-US" sz="2400" dirty="0">
                <a:hlinkClick r:id="rId6"/>
              </a:rPr>
              <a:t>http://</a:t>
            </a:r>
            <a:r>
              <a:rPr lang="en-US" sz="2400" dirty="0" smtClean="0">
                <a:hlinkClick r:id="rId6"/>
              </a:rPr>
              <a:t>www.laspau.harvard.edu/current-programs/science-without-borders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Funding Sources for International Graduate Students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6482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National Association of Graduate-Professional Students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http://www.nagps.org/</a:t>
            </a:r>
            <a:endParaRPr lang="en-US" sz="2800" dirty="0" smtClean="0"/>
          </a:p>
          <a:p>
            <a:r>
              <a:rPr lang="en-US" sz="2800" dirty="0" smtClean="0"/>
              <a:t>National Science Foundation</a:t>
            </a:r>
          </a:p>
          <a:p>
            <a:pPr>
              <a:buNone/>
            </a:pPr>
            <a:r>
              <a:rPr lang="en-US" sz="2800" dirty="0" smtClean="0">
                <a:hlinkClick r:id="rId3"/>
              </a:rPr>
              <a:t>http://www.nsf.gov/funding/pgm_summ.jsp?pims_id=6201&amp;org=NSF</a:t>
            </a:r>
            <a:endParaRPr lang="en-US" sz="2800" dirty="0" smtClean="0"/>
          </a:p>
          <a:p>
            <a:r>
              <a:rPr lang="en-US" sz="2800" dirty="0" smtClean="0"/>
              <a:t>Council of Graduate Schools</a:t>
            </a:r>
          </a:p>
          <a:p>
            <a:pPr>
              <a:buNone/>
            </a:pPr>
            <a:r>
              <a:rPr lang="en-US" sz="2800" dirty="0" smtClean="0">
                <a:hlinkClick r:id="rId4"/>
              </a:rPr>
              <a:t>http://www.cgsnet.org/Default.aspx?tabid=160</a:t>
            </a:r>
            <a:endParaRPr lang="en-US" sz="2800" dirty="0" smtClean="0"/>
          </a:p>
          <a:p>
            <a:r>
              <a:rPr lang="en-US" sz="2800" dirty="0" smtClean="0"/>
              <a:t>Florida Education Funds</a:t>
            </a:r>
          </a:p>
          <a:p>
            <a:pPr>
              <a:buNone/>
            </a:pPr>
            <a:r>
              <a:rPr lang="en-US" sz="2800" dirty="0" smtClean="0">
                <a:hlinkClick r:id="rId5"/>
              </a:rPr>
              <a:t>http://www.fefonline.org/mdf.html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Student Resources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404</TotalTime>
  <Words>532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Lucida Sans Unicode</vt:lpstr>
      <vt:lpstr>Verdana</vt:lpstr>
      <vt:lpstr>Wingdings 2</vt:lpstr>
      <vt:lpstr>Wingdings 3</vt:lpstr>
      <vt:lpstr>Concourse</vt:lpstr>
      <vt:lpstr>Getting Into Graduate School </vt:lpstr>
      <vt:lpstr>Preparing for Graduate School</vt:lpstr>
      <vt:lpstr>The Graduate Application Process</vt:lpstr>
      <vt:lpstr>The Graduate Application</vt:lpstr>
      <vt:lpstr>The Graduate Application (cont.)</vt:lpstr>
      <vt:lpstr>A General Timeline</vt:lpstr>
      <vt:lpstr>Funding Opportunities for Graduate Students at FIU</vt:lpstr>
      <vt:lpstr>Funding Sources for International Graduate Students</vt:lpstr>
      <vt:lpstr>External Student Resources</vt:lpstr>
      <vt:lpstr>Questions???</vt:lpstr>
    </vt:vector>
  </TitlesOfParts>
  <Company>FIU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Funding Graduate School</dc:title>
  <dc:creator>smontash</dc:creator>
  <cp:lastModifiedBy>Nanett Rojas</cp:lastModifiedBy>
  <cp:revision>34</cp:revision>
  <dcterms:created xsi:type="dcterms:W3CDTF">2011-06-08T20:08:17Z</dcterms:created>
  <dcterms:modified xsi:type="dcterms:W3CDTF">2016-07-18T14:02:50Z</dcterms:modified>
</cp:coreProperties>
</file>